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30" r:id="rId1"/>
    <p:sldMasterId id="2147483748" r:id="rId2"/>
  </p:sldMasterIdLst>
  <p:sldIdLst>
    <p:sldId id="256" r:id="rId3"/>
    <p:sldId id="257" r:id="rId4"/>
    <p:sldId id="259" r:id="rId5"/>
    <p:sldId id="260" r:id="rId6"/>
    <p:sldId id="261" r:id="rId7"/>
    <p:sldId id="262" r:id="rId8"/>
    <p:sldId id="264" r:id="rId9"/>
    <p:sldId id="266" r:id="rId10"/>
    <p:sldId id="270" r:id="rId11"/>
    <p:sldId id="271" r:id="rId12"/>
    <p:sldId id="276" r:id="rId13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76" y="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490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653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3119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582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9331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9575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919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49568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3A455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76349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AEE7-BC0D-4EAD-9C64-67E5E1754C3B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E3C5-6C49-43AC-B6F7-6CE38526FB61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838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AEE7-BC0D-4EAD-9C64-67E5E1754C3B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E3C5-6C49-43AC-B6F7-6CE38526FB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832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650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AEE7-BC0D-4EAD-9C64-67E5E1754C3B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E3C5-6C49-43AC-B6F7-6CE38526FB61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64407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AEE7-BC0D-4EAD-9C64-67E5E1754C3B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E3C5-6C49-43AC-B6F7-6CE38526FB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1746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AEE7-BC0D-4EAD-9C64-67E5E1754C3B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E3C5-6C49-43AC-B6F7-6CE38526FB61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84591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AEE7-BC0D-4EAD-9C64-67E5E1754C3B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E3C5-6C49-43AC-B6F7-6CE38526FB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522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AEE7-BC0D-4EAD-9C64-67E5E1754C3B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E3C5-6C49-43AC-B6F7-6CE38526FB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6150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AEE7-BC0D-4EAD-9C64-67E5E1754C3B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E3C5-6C49-43AC-B6F7-6CE38526FB61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64480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AEE7-BC0D-4EAD-9C64-67E5E1754C3B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E3C5-6C49-43AC-B6F7-6CE38526FB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9436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AEE7-BC0D-4EAD-9C64-67E5E1754C3B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E3C5-6C49-43AC-B6F7-6CE38526FB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0737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AEE7-BC0D-4EAD-9C64-67E5E1754C3B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FE3C5-6C49-43AC-B6F7-6CE38526FB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944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166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956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921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50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527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101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286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89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  <p:sldLayoutId id="214748374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F45AEE7-BC0D-4EAD-9C64-67E5E1754C3B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1BFE3C5-6C49-43AC-B6F7-6CE38526FB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307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13-school.ru/" TargetMode="External"/><Relationship Id="rId2" Type="http://schemas.openxmlformats.org/officeDocument/2006/relationships/hyperlink" Target="mailto:trizschool-13@yandex.ru" TargetMode="Externa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000" y="1506169"/>
            <a:ext cx="7696200" cy="36080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lang="ru-RU" sz="4000" b="1" spc="-5" dirty="0" smtClean="0">
                <a:solidFill>
                  <a:srgbClr val="000066"/>
                </a:solidFill>
                <a:latin typeface="Times New Roman"/>
                <a:cs typeface="Times New Roman"/>
              </a:rPr>
              <a:t>Лин-проект</a:t>
            </a:r>
            <a:r>
              <a:rPr lang="en-US" sz="3200" b="1" spc="-5" dirty="0">
                <a:solidFill>
                  <a:srgbClr val="000066"/>
                </a:solidFill>
                <a:latin typeface="Times New Roman"/>
                <a:cs typeface="Times New Roman"/>
              </a:rPr>
              <a:t/>
            </a:r>
            <a:br>
              <a:rPr lang="en-US" sz="3200" b="1" spc="-5" dirty="0">
                <a:solidFill>
                  <a:srgbClr val="000066"/>
                </a:solidFill>
                <a:latin typeface="Times New Roman"/>
                <a:cs typeface="Times New Roman"/>
              </a:rPr>
            </a:br>
            <a:r>
              <a:rPr lang="ru-RU" sz="3200" b="1" spc="-5" dirty="0" smtClean="0">
                <a:solidFill>
                  <a:srgbClr val="000066"/>
                </a:solidFill>
                <a:latin typeface="Times New Roman"/>
                <a:cs typeface="Times New Roman"/>
              </a:rPr>
              <a:t>«Оптимизация процесса сдачи и обработки </a:t>
            </a:r>
            <a:r>
              <a:rPr lang="ru-RU" sz="3200" b="1" spc="-5" dirty="0" err="1" smtClean="0">
                <a:solidFill>
                  <a:srgbClr val="000066"/>
                </a:solidFill>
                <a:latin typeface="Times New Roman"/>
                <a:cs typeface="Times New Roman"/>
              </a:rPr>
              <a:t>внутришкольных</a:t>
            </a:r>
            <a:r>
              <a:rPr lang="ru-RU" sz="3200" b="1" spc="-5" dirty="0" smtClean="0">
                <a:solidFill>
                  <a:srgbClr val="000066"/>
                </a:solidFill>
                <a:latin typeface="Times New Roman"/>
                <a:cs typeface="Times New Roman"/>
              </a:rPr>
              <a:t> отчетов посредством заполнения Яндекс-форм»</a:t>
            </a:r>
          </a:p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lang="ru-RU" sz="3200" b="1" spc="-5" dirty="0" smtClean="0">
                <a:solidFill>
                  <a:srgbClr val="000066"/>
                </a:solidFill>
                <a:latin typeface="Times New Roman"/>
                <a:cs typeface="Times New Roman"/>
              </a:rPr>
              <a:t>в МБОУ СОШ № 13</a:t>
            </a:r>
          </a:p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lang="ru-RU" sz="3200" b="1" spc="-5" dirty="0" err="1" smtClean="0">
                <a:solidFill>
                  <a:srgbClr val="000066"/>
                </a:solidFill>
                <a:latin typeface="Times New Roman"/>
                <a:cs typeface="Times New Roman"/>
              </a:rPr>
              <a:t>г.Новокузнецк</a:t>
            </a:r>
            <a:endParaRPr lang="ru-RU" sz="3200" b="1" spc="-5" dirty="0" smtClean="0">
              <a:solidFill>
                <a:srgbClr val="000066"/>
              </a:solidFill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endParaRPr sz="3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800" y="212547"/>
            <a:ext cx="5760339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pc="-5" dirty="0" smtClean="0"/>
              <a:t>Планируемые</a:t>
            </a:r>
            <a:r>
              <a:rPr spc="-50" dirty="0" smtClean="0"/>
              <a:t> </a:t>
            </a:r>
            <a:r>
              <a:rPr spc="-65" dirty="0"/>
              <a:t>результаты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2984" y="1414272"/>
            <a:ext cx="2807335" cy="1152525"/>
          </a:xfrm>
          <a:prstGeom prst="rect">
            <a:avLst/>
          </a:prstGeom>
          <a:solidFill>
            <a:srgbClr val="BADFE2"/>
          </a:solidFill>
          <a:ln w="24384">
            <a:solidFill>
              <a:srgbClr val="88A3A7"/>
            </a:solidFill>
          </a:ln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20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dirty="0">
                <a:solidFill>
                  <a:srgbClr val="252573"/>
                </a:solidFill>
                <a:latin typeface="Arial Black"/>
                <a:cs typeface="Arial Black"/>
              </a:rPr>
              <a:t>До</a:t>
            </a:r>
            <a:r>
              <a:rPr sz="1800" spc="-40" dirty="0">
                <a:solidFill>
                  <a:srgbClr val="252573"/>
                </a:solidFill>
                <a:latin typeface="Arial Black"/>
                <a:cs typeface="Arial Black"/>
              </a:rPr>
              <a:t> </a:t>
            </a:r>
            <a:r>
              <a:rPr sz="1800" spc="-5" dirty="0">
                <a:solidFill>
                  <a:srgbClr val="252573"/>
                </a:solidFill>
                <a:latin typeface="Arial Black"/>
                <a:cs typeface="Arial Black"/>
              </a:rPr>
              <a:t>реализации</a:t>
            </a:r>
            <a:endParaRPr sz="1800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</a:pPr>
            <a:r>
              <a:rPr sz="1800" spc="-5" dirty="0">
                <a:solidFill>
                  <a:srgbClr val="252573"/>
                </a:solidFill>
                <a:latin typeface="Arial Black"/>
                <a:cs typeface="Arial Black"/>
              </a:rPr>
              <a:t>лин-проекта</a:t>
            </a:r>
            <a:endParaRPr sz="180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19855" y="1554480"/>
            <a:ext cx="5495925" cy="523861"/>
          </a:xfrm>
          <a:prstGeom prst="rect">
            <a:avLst/>
          </a:prstGeom>
          <a:ln w="24384">
            <a:solidFill>
              <a:srgbClr val="333399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245"/>
              </a:spcBef>
            </a:pPr>
            <a:r>
              <a:rPr sz="1600" spc="5" dirty="0">
                <a:solidFill>
                  <a:srgbClr val="252573"/>
                </a:solidFill>
                <a:latin typeface="Arial Black"/>
                <a:cs typeface="Arial Black"/>
              </a:rPr>
              <a:t>ВПП</a:t>
            </a:r>
            <a:r>
              <a:rPr sz="1600" spc="-15" dirty="0">
                <a:solidFill>
                  <a:srgbClr val="252573"/>
                </a:solidFill>
                <a:latin typeface="Arial Black"/>
                <a:cs typeface="Arial Black"/>
              </a:rPr>
              <a:t> </a:t>
            </a:r>
            <a:r>
              <a:rPr sz="1600" spc="5" dirty="0">
                <a:solidFill>
                  <a:srgbClr val="252573"/>
                </a:solidFill>
                <a:latin typeface="Arial Black"/>
                <a:cs typeface="Arial Black"/>
              </a:rPr>
              <a:t>(время</a:t>
            </a:r>
            <a:r>
              <a:rPr sz="1600" spc="-65" dirty="0">
                <a:solidFill>
                  <a:srgbClr val="252573"/>
                </a:solidFill>
                <a:latin typeface="Arial Black"/>
                <a:cs typeface="Arial Black"/>
              </a:rPr>
              <a:t> </a:t>
            </a:r>
            <a:r>
              <a:rPr sz="1600" dirty="0">
                <a:solidFill>
                  <a:srgbClr val="252573"/>
                </a:solidFill>
                <a:latin typeface="Arial Black"/>
                <a:cs typeface="Arial Black"/>
              </a:rPr>
              <a:t>протекания</a:t>
            </a:r>
            <a:r>
              <a:rPr sz="1600" spc="-85" dirty="0">
                <a:solidFill>
                  <a:srgbClr val="252573"/>
                </a:solidFill>
                <a:latin typeface="Arial Black"/>
                <a:cs typeface="Arial Black"/>
              </a:rPr>
              <a:t> </a:t>
            </a:r>
            <a:r>
              <a:rPr sz="1600" spc="5" dirty="0">
                <a:solidFill>
                  <a:srgbClr val="252573"/>
                </a:solidFill>
                <a:latin typeface="Arial Black"/>
                <a:cs typeface="Arial Black"/>
              </a:rPr>
              <a:t>процесса)</a:t>
            </a:r>
            <a:endParaRPr sz="1600" dirty="0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</a:pPr>
            <a:r>
              <a:rPr lang="ru-RU" sz="1600" spc="5" dirty="0" smtClean="0">
                <a:solidFill>
                  <a:srgbClr val="252573"/>
                </a:solidFill>
                <a:latin typeface="Arial Black"/>
                <a:cs typeface="Arial Black"/>
              </a:rPr>
              <a:t>60-120 минут</a:t>
            </a:r>
            <a:endParaRPr sz="1600" dirty="0">
              <a:latin typeface="Arial Black"/>
              <a:cs typeface="Arial Black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441703" y="2663951"/>
            <a:ext cx="332740" cy="619125"/>
            <a:chOff x="1441703" y="2663951"/>
            <a:chExt cx="332740" cy="619125"/>
          </a:xfrm>
        </p:grpSpPr>
        <p:sp>
          <p:nvSpPr>
            <p:cNvPr id="6" name="object 6"/>
            <p:cNvSpPr/>
            <p:nvPr/>
          </p:nvSpPr>
          <p:spPr>
            <a:xfrm>
              <a:off x="1446275" y="2668523"/>
              <a:ext cx="323215" cy="609600"/>
            </a:xfrm>
            <a:custGeom>
              <a:avLst/>
              <a:gdLst/>
              <a:ahLst/>
              <a:cxnLst/>
              <a:rect l="l" t="t" r="r" b="b"/>
              <a:pathLst>
                <a:path w="323214" h="609600">
                  <a:moveTo>
                    <a:pt x="242316" y="0"/>
                  </a:moveTo>
                  <a:lnTo>
                    <a:pt x="80772" y="0"/>
                  </a:lnTo>
                  <a:lnTo>
                    <a:pt x="80772" y="448055"/>
                  </a:lnTo>
                  <a:lnTo>
                    <a:pt x="0" y="448055"/>
                  </a:lnTo>
                  <a:lnTo>
                    <a:pt x="161544" y="609600"/>
                  </a:lnTo>
                  <a:lnTo>
                    <a:pt x="323088" y="448055"/>
                  </a:lnTo>
                  <a:lnTo>
                    <a:pt x="242316" y="448055"/>
                  </a:lnTo>
                  <a:lnTo>
                    <a:pt x="242316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446275" y="2668523"/>
              <a:ext cx="323215" cy="609600"/>
            </a:xfrm>
            <a:custGeom>
              <a:avLst/>
              <a:gdLst/>
              <a:ahLst/>
              <a:cxnLst/>
              <a:rect l="l" t="t" r="r" b="b"/>
              <a:pathLst>
                <a:path w="323214" h="609600">
                  <a:moveTo>
                    <a:pt x="0" y="448055"/>
                  </a:moveTo>
                  <a:lnTo>
                    <a:pt x="80772" y="448055"/>
                  </a:lnTo>
                  <a:lnTo>
                    <a:pt x="80772" y="0"/>
                  </a:lnTo>
                  <a:lnTo>
                    <a:pt x="242316" y="0"/>
                  </a:lnTo>
                  <a:lnTo>
                    <a:pt x="242316" y="448055"/>
                  </a:lnTo>
                  <a:lnTo>
                    <a:pt x="323088" y="448055"/>
                  </a:lnTo>
                  <a:lnTo>
                    <a:pt x="161544" y="609600"/>
                  </a:lnTo>
                  <a:lnTo>
                    <a:pt x="0" y="448055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5839967" y="2642616"/>
            <a:ext cx="332740" cy="622300"/>
            <a:chOff x="5839967" y="2642616"/>
            <a:chExt cx="332740" cy="622300"/>
          </a:xfrm>
        </p:grpSpPr>
        <p:sp>
          <p:nvSpPr>
            <p:cNvPr id="9" name="object 9"/>
            <p:cNvSpPr/>
            <p:nvPr/>
          </p:nvSpPr>
          <p:spPr>
            <a:xfrm>
              <a:off x="5844539" y="2647188"/>
              <a:ext cx="323215" cy="612775"/>
            </a:xfrm>
            <a:custGeom>
              <a:avLst/>
              <a:gdLst/>
              <a:ahLst/>
              <a:cxnLst/>
              <a:rect l="l" t="t" r="r" b="b"/>
              <a:pathLst>
                <a:path w="323214" h="612775">
                  <a:moveTo>
                    <a:pt x="242315" y="0"/>
                  </a:moveTo>
                  <a:lnTo>
                    <a:pt x="80772" y="0"/>
                  </a:lnTo>
                  <a:lnTo>
                    <a:pt x="80772" y="451103"/>
                  </a:lnTo>
                  <a:lnTo>
                    <a:pt x="0" y="451103"/>
                  </a:lnTo>
                  <a:lnTo>
                    <a:pt x="161544" y="612648"/>
                  </a:lnTo>
                  <a:lnTo>
                    <a:pt x="323088" y="451103"/>
                  </a:lnTo>
                  <a:lnTo>
                    <a:pt x="242315" y="451103"/>
                  </a:lnTo>
                  <a:lnTo>
                    <a:pt x="242315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844539" y="2647188"/>
              <a:ext cx="323215" cy="612775"/>
            </a:xfrm>
            <a:custGeom>
              <a:avLst/>
              <a:gdLst/>
              <a:ahLst/>
              <a:cxnLst/>
              <a:rect l="l" t="t" r="r" b="b"/>
              <a:pathLst>
                <a:path w="323214" h="612775">
                  <a:moveTo>
                    <a:pt x="0" y="451103"/>
                  </a:moveTo>
                  <a:lnTo>
                    <a:pt x="80772" y="451103"/>
                  </a:lnTo>
                  <a:lnTo>
                    <a:pt x="80772" y="0"/>
                  </a:lnTo>
                  <a:lnTo>
                    <a:pt x="242315" y="0"/>
                  </a:lnTo>
                  <a:lnTo>
                    <a:pt x="242315" y="451103"/>
                  </a:lnTo>
                  <a:lnTo>
                    <a:pt x="323088" y="451103"/>
                  </a:lnTo>
                  <a:lnTo>
                    <a:pt x="161544" y="612648"/>
                  </a:lnTo>
                  <a:lnTo>
                    <a:pt x="0" y="451103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52984" y="3502152"/>
            <a:ext cx="2807335" cy="1152525"/>
          </a:xfrm>
          <a:prstGeom prst="rect">
            <a:avLst/>
          </a:prstGeom>
          <a:solidFill>
            <a:srgbClr val="BADFE2"/>
          </a:solidFill>
          <a:ln w="24384">
            <a:solidFill>
              <a:srgbClr val="88A3A7"/>
            </a:solidFill>
          </a:ln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5" dirty="0">
                <a:solidFill>
                  <a:srgbClr val="252573"/>
                </a:solidFill>
                <a:latin typeface="Arial Black"/>
                <a:cs typeface="Arial Black"/>
              </a:rPr>
              <a:t>После</a:t>
            </a:r>
            <a:r>
              <a:rPr sz="1800" spc="-30" dirty="0">
                <a:solidFill>
                  <a:srgbClr val="252573"/>
                </a:solidFill>
                <a:latin typeface="Arial Black"/>
                <a:cs typeface="Arial Black"/>
              </a:rPr>
              <a:t> </a:t>
            </a:r>
            <a:r>
              <a:rPr sz="1800" spc="-5" dirty="0">
                <a:solidFill>
                  <a:srgbClr val="252573"/>
                </a:solidFill>
                <a:latin typeface="Arial Black"/>
                <a:cs typeface="Arial Black"/>
              </a:rPr>
              <a:t>реализации</a:t>
            </a:r>
            <a:endParaRPr sz="1800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252573"/>
                </a:solidFill>
                <a:latin typeface="Arial Black"/>
                <a:cs typeface="Arial Black"/>
              </a:rPr>
              <a:t>лин-проекта</a:t>
            </a:r>
            <a:endParaRPr sz="1800">
              <a:latin typeface="Arial Black"/>
              <a:cs typeface="Arial Blac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19855" y="3553967"/>
            <a:ext cx="5495925" cy="525785"/>
          </a:xfrm>
          <a:prstGeom prst="rect">
            <a:avLst/>
          </a:prstGeom>
          <a:ln w="24384">
            <a:solidFill>
              <a:srgbClr val="333399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760095">
              <a:lnSpc>
                <a:spcPct val="100000"/>
              </a:lnSpc>
              <a:spcBef>
                <a:spcPts val="260"/>
              </a:spcBef>
            </a:pPr>
            <a:r>
              <a:rPr sz="1600" spc="5" dirty="0">
                <a:solidFill>
                  <a:srgbClr val="001F5F"/>
                </a:solidFill>
                <a:latin typeface="Arial Black"/>
                <a:cs typeface="Arial Black"/>
              </a:rPr>
              <a:t>ВПП</a:t>
            </a:r>
            <a:r>
              <a:rPr sz="1600" spc="-20" dirty="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sz="1600" dirty="0">
                <a:solidFill>
                  <a:srgbClr val="001F5F"/>
                </a:solidFill>
                <a:latin typeface="Arial Black"/>
                <a:cs typeface="Arial Black"/>
              </a:rPr>
              <a:t>(время</a:t>
            </a:r>
            <a:r>
              <a:rPr sz="1600" spc="-65" dirty="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sz="1600" dirty="0">
                <a:solidFill>
                  <a:srgbClr val="001F5F"/>
                </a:solidFill>
                <a:latin typeface="Arial Black"/>
                <a:cs typeface="Arial Black"/>
              </a:rPr>
              <a:t>протекания</a:t>
            </a:r>
            <a:r>
              <a:rPr sz="1600" spc="-85" dirty="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sz="1600" dirty="0">
                <a:solidFill>
                  <a:srgbClr val="001F5F"/>
                </a:solidFill>
                <a:latin typeface="Arial Black"/>
                <a:cs typeface="Arial Black"/>
              </a:rPr>
              <a:t>процесса)</a:t>
            </a:r>
            <a:endParaRPr sz="1600" dirty="0">
              <a:latin typeface="Arial Black"/>
              <a:cs typeface="Arial Black"/>
            </a:endParaRPr>
          </a:p>
          <a:p>
            <a:pPr marL="690245" marR="688340" indent="890269">
              <a:lnSpc>
                <a:spcPct val="100000"/>
              </a:lnSpc>
            </a:pPr>
            <a:r>
              <a:rPr lang="ru-RU" sz="1600" dirty="0">
                <a:solidFill>
                  <a:srgbClr val="001F5F"/>
                </a:solidFill>
                <a:latin typeface="Arial Black"/>
                <a:cs typeface="Arial Black"/>
              </a:rPr>
              <a:t>3</a:t>
            </a:r>
            <a:r>
              <a:rPr lang="ru-RU" sz="1600" dirty="0" smtClean="0">
                <a:solidFill>
                  <a:srgbClr val="001F5F"/>
                </a:solidFill>
                <a:latin typeface="Arial Black"/>
                <a:cs typeface="Arial Black"/>
              </a:rPr>
              <a:t>0 минут</a:t>
            </a:r>
            <a:endParaRPr sz="1600" dirty="0">
              <a:latin typeface="Arial Black"/>
              <a:cs typeface="Arial Black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4352544" y="4937759"/>
            <a:ext cx="332740" cy="619125"/>
            <a:chOff x="4352544" y="4937759"/>
            <a:chExt cx="332740" cy="619125"/>
          </a:xfrm>
        </p:grpSpPr>
        <p:sp>
          <p:nvSpPr>
            <p:cNvPr id="14" name="object 14"/>
            <p:cNvSpPr/>
            <p:nvPr/>
          </p:nvSpPr>
          <p:spPr>
            <a:xfrm>
              <a:off x="4357116" y="4942331"/>
              <a:ext cx="323215" cy="609600"/>
            </a:xfrm>
            <a:custGeom>
              <a:avLst/>
              <a:gdLst/>
              <a:ahLst/>
              <a:cxnLst/>
              <a:rect l="l" t="t" r="r" b="b"/>
              <a:pathLst>
                <a:path w="323214" h="609600">
                  <a:moveTo>
                    <a:pt x="242316" y="0"/>
                  </a:moveTo>
                  <a:lnTo>
                    <a:pt x="80772" y="0"/>
                  </a:lnTo>
                  <a:lnTo>
                    <a:pt x="80772" y="448056"/>
                  </a:lnTo>
                  <a:lnTo>
                    <a:pt x="0" y="448056"/>
                  </a:lnTo>
                  <a:lnTo>
                    <a:pt x="161544" y="609600"/>
                  </a:lnTo>
                  <a:lnTo>
                    <a:pt x="323088" y="448056"/>
                  </a:lnTo>
                  <a:lnTo>
                    <a:pt x="242316" y="448056"/>
                  </a:lnTo>
                  <a:lnTo>
                    <a:pt x="242316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357116" y="4942331"/>
              <a:ext cx="323215" cy="609600"/>
            </a:xfrm>
            <a:custGeom>
              <a:avLst/>
              <a:gdLst/>
              <a:ahLst/>
              <a:cxnLst/>
              <a:rect l="l" t="t" r="r" b="b"/>
              <a:pathLst>
                <a:path w="323214" h="609600">
                  <a:moveTo>
                    <a:pt x="0" y="448056"/>
                  </a:moveTo>
                  <a:lnTo>
                    <a:pt x="80772" y="448056"/>
                  </a:lnTo>
                  <a:lnTo>
                    <a:pt x="80772" y="0"/>
                  </a:lnTo>
                  <a:lnTo>
                    <a:pt x="242316" y="0"/>
                  </a:lnTo>
                  <a:lnTo>
                    <a:pt x="242316" y="448056"/>
                  </a:lnTo>
                  <a:lnTo>
                    <a:pt x="323088" y="448056"/>
                  </a:lnTo>
                  <a:lnTo>
                    <a:pt x="161544" y="609600"/>
                  </a:lnTo>
                  <a:lnTo>
                    <a:pt x="0" y="448056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2334767" y="5663184"/>
            <a:ext cx="4364990" cy="564898"/>
          </a:xfrm>
          <a:prstGeom prst="rect">
            <a:avLst/>
          </a:prstGeom>
          <a:ln w="24384">
            <a:solidFill>
              <a:srgbClr val="333399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65735" marR="158115" indent="878205">
              <a:lnSpc>
                <a:spcPct val="100000"/>
              </a:lnSpc>
              <a:spcBef>
                <a:spcPts val="265"/>
              </a:spcBef>
            </a:pPr>
            <a:r>
              <a:rPr sz="1600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 Black"/>
                <a:cs typeface="Arial Black"/>
              </a:rPr>
              <a:t>Экономия времени: </a:t>
            </a:r>
            <a:r>
              <a:rPr sz="1600" spc="5" dirty="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endParaRPr lang="ru-RU" sz="1600" spc="5" dirty="0" smtClean="0">
              <a:solidFill>
                <a:srgbClr val="001F5F"/>
              </a:solidFill>
              <a:latin typeface="Arial Black"/>
              <a:cs typeface="Arial Black"/>
            </a:endParaRPr>
          </a:p>
          <a:p>
            <a:pPr marL="165735" marR="158115" indent="878205">
              <a:lnSpc>
                <a:spcPct val="100000"/>
              </a:lnSpc>
              <a:spcBef>
                <a:spcPts val="265"/>
              </a:spcBef>
            </a:pPr>
            <a:r>
              <a:rPr lang="ru-RU" sz="1600" spc="5" dirty="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lang="ru-RU" sz="1600" spc="5" dirty="0" smtClean="0">
                <a:solidFill>
                  <a:srgbClr val="001F5F"/>
                </a:solidFill>
                <a:latin typeface="Arial Black"/>
                <a:cs typeface="Arial Black"/>
              </a:rPr>
              <a:t>      </a:t>
            </a:r>
            <a:r>
              <a:rPr lang="ru-RU" sz="1600" dirty="0" smtClean="0">
                <a:solidFill>
                  <a:srgbClr val="001F5F"/>
                </a:solidFill>
                <a:latin typeface="Arial Black"/>
                <a:cs typeface="Arial Black"/>
              </a:rPr>
              <a:t>90 минут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85800" y="1905000"/>
            <a:ext cx="7776864" cy="2111375"/>
          </a:xfrm>
        </p:spPr>
        <p:txBody>
          <a:bodyPr/>
          <a:lstStyle/>
          <a:p>
            <a:pPr marL="0" lvl="0" indent="0" algn="ctr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Адрес: г.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Новокузнецк, </a:t>
            </a:r>
            <a:endParaRPr lang="ru-RU" sz="17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ул.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Новоселов, 19</a:t>
            </a:r>
            <a:endParaRPr lang="ru-RU" sz="17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Телефон: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8(3843)61-01-31</a:t>
            </a:r>
            <a:endParaRPr lang="ru-RU" sz="17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 электронной почты: 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trizschool-13@yandex.ru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0" indent="0" algn="ctr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</a:t>
            </a:r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13-school.ru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017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86000" y="304800"/>
            <a:ext cx="3164840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400" spc="-5" dirty="0"/>
              <a:t>Па</a:t>
            </a:r>
            <a:r>
              <a:rPr sz="2400" spc="10" dirty="0"/>
              <a:t>с</a:t>
            </a:r>
            <a:r>
              <a:rPr sz="2400" spc="-5" dirty="0"/>
              <a:t>по</a:t>
            </a:r>
            <a:r>
              <a:rPr sz="2400" spc="-85" dirty="0"/>
              <a:t>р</a:t>
            </a:r>
            <a:r>
              <a:rPr sz="2400" spc="-5" dirty="0"/>
              <a:t>т</a:t>
            </a:r>
            <a:r>
              <a:rPr sz="2400" spc="-245" dirty="0"/>
              <a:t> </a:t>
            </a:r>
            <a:r>
              <a:rPr sz="2400" spc="-5" dirty="0"/>
              <a:t>прое</a:t>
            </a:r>
            <a:r>
              <a:rPr sz="2400" spc="40" dirty="0"/>
              <a:t>к</a:t>
            </a:r>
            <a:r>
              <a:rPr sz="2400" spc="-50" dirty="0"/>
              <a:t>т</a:t>
            </a:r>
            <a:r>
              <a:rPr sz="2400" spc="-5" dirty="0"/>
              <a:t>а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90600"/>
            <a:ext cx="6041144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21005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50544" y="239979"/>
            <a:ext cx="2332990" cy="468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900" b="1" i="1" spc="-5" dirty="0">
                <a:solidFill>
                  <a:srgbClr val="FFFFFF"/>
                </a:solidFill>
                <a:latin typeface="Trebuchet MS"/>
                <a:cs typeface="Trebuchet MS"/>
              </a:rPr>
              <a:t>ЛИН-ПРОЕКТ</a:t>
            </a:r>
            <a:endParaRPr sz="2900">
              <a:latin typeface="Trebuchet MS"/>
              <a:cs typeface="Trebuchet MS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0" y="1301496"/>
            <a:ext cx="9144000" cy="676910"/>
            <a:chOff x="0" y="1301496"/>
            <a:chExt cx="9144000" cy="676910"/>
          </a:xfrm>
        </p:grpSpPr>
        <p:sp>
          <p:nvSpPr>
            <p:cNvPr id="6" name="object 6"/>
            <p:cNvSpPr/>
            <p:nvPr/>
          </p:nvSpPr>
          <p:spPr>
            <a:xfrm>
              <a:off x="0" y="1301496"/>
              <a:ext cx="9144000" cy="676910"/>
            </a:xfrm>
            <a:custGeom>
              <a:avLst/>
              <a:gdLst/>
              <a:ahLst/>
              <a:cxnLst/>
              <a:rect l="l" t="t" r="r" b="b"/>
              <a:pathLst>
                <a:path w="9144000" h="676910">
                  <a:moveTo>
                    <a:pt x="0" y="0"/>
                  </a:moveTo>
                  <a:lnTo>
                    <a:pt x="0" y="676655"/>
                  </a:lnTo>
                  <a:lnTo>
                    <a:pt x="9143999" y="676655"/>
                  </a:lnTo>
                  <a:lnTo>
                    <a:pt x="914399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95551" y="1468501"/>
              <a:ext cx="5150993" cy="320675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338429" y="2261742"/>
            <a:ext cx="8158480" cy="36291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Процесс:</a:t>
            </a:r>
            <a:r>
              <a:rPr sz="1800" b="1" i="1" spc="-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ru-RU" spc="-15" dirty="0">
                <a:latin typeface="Arial"/>
                <a:cs typeface="Arial"/>
              </a:rPr>
              <a:t>Оптимизация процесса сдачи и обработки </a:t>
            </a:r>
            <a:r>
              <a:rPr lang="ru-RU" spc="-15" dirty="0" err="1">
                <a:latin typeface="Arial"/>
                <a:cs typeface="Arial"/>
              </a:rPr>
              <a:t>внутришкольных</a:t>
            </a:r>
            <a:r>
              <a:rPr lang="ru-RU" spc="-15" dirty="0">
                <a:latin typeface="Arial"/>
                <a:cs typeface="Arial"/>
              </a:rPr>
              <a:t> отчетов посредством заполнения Яндекс-форм</a:t>
            </a:r>
            <a:r>
              <a:rPr sz="1800" spc="-5" dirty="0" smtClean="0">
                <a:latin typeface="Arial"/>
                <a:cs typeface="Arial"/>
              </a:rPr>
              <a:t>.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i="1" u="heavy" spc="-10" dirty="0"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Границы</a:t>
            </a:r>
            <a:r>
              <a:rPr sz="1800" b="1" i="1" u="heavy" spc="409" dirty="0"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sz="1800" b="1" i="1" u="heavy" spc="-5" dirty="0"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процесса:</a:t>
            </a:r>
            <a:r>
              <a:rPr sz="1800" b="1" i="1" spc="409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от</a:t>
            </a:r>
            <a:r>
              <a:rPr sz="1800" spc="40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поступления</a:t>
            </a:r>
            <a:r>
              <a:rPr sz="1800" spc="4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информации</a:t>
            </a:r>
            <a:r>
              <a:rPr sz="1800" spc="4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до</a:t>
            </a:r>
            <a:r>
              <a:rPr sz="1800" spc="390" dirty="0">
                <a:latin typeface="Arial"/>
                <a:cs typeface="Arial"/>
              </a:rPr>
              <a:t> </a:t>
            </a:r>
            <a:r>
              <a:rPr sz="1800" spc="-10" dirty="0" err="1">
                <a:latin typeface="Arial"/>
                <a:cs typeface="Arial"/>
              </a:rPr>
              <a:t>ее</a:t>
            </a:r>
            <a:r>
              <a:rPr sz="1800" spc="415" dirty="0">
                <a:latin typeface="Arial"/>
                <a:cs typeface="Arial"/>
              </a:rPr>
              <a:t> </a:t>
            </a:r>
            <a:r>
              <a:rPr lang="ru-RU" sz="1800" spc="-10" dirty="0" smtClean="0">
                <a:latin typeface="Arial"/>
                <a:cs typeface="Arial"/>
              </a:rPr>
              <a:t>использования во внутренней и внешней документации</a:t>
            </a:r>
            <a:r>
              <a:rPr sz="1800" i="1" spc="-5" dirty="0" smtClean="0">
                <a:latin typeface="Arial"/>
                <a:cs typeface="Arial"/>
              </a:rPr>
              <a:t>.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i="1" u="heavy" spc="-5" dirty="0" err="1">
                <a:uFill>
                  <a:solidFill>
                    <a:srgbClr val="000066"/>
                  </a:solidFill>
                </a:uFill>
                <a:latin typeface="Arial"/>
                <a:cs typeface="Arial"/>
              </a:rPr>
              <a:t>Обоснование</a:t>
            </a:r>
            <a:r>
              <a:rPr sz="1800" b="1" i="1" u="heavy" spc="-5" dirty="0" smtClean="0">
                <a:uFill>
                  <a:solidFill>
                    <a:srgbClr val="000066"/>
                  </a:solidFill>
                </a:uFill>
                <a:latin typeface="Arial"/>
                <a:cs typeface="Arial"/>
              </a:rPr>
              <a:t>:</a:t>
            </a:r>
            <a:endParaRPr lang="ru-RU" sz="1800" b="1" i="1" u="heavy" spc="-5" dirty="0" smtClean="0">
              <a:uFill>
                <a:solidFill>
                  <a:srgbClr val="000066"/>
                </a:solidFill>
              </a:u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ru-RU" dirty="0">
                <a:latin typeface="Arial"/>
                <a:cs typeface="Arial"/>
              </a:rPr>
              <a:t>1.	Временные потери при сборе информации и подаче </a:t>
            </a:r>
            <a:r>
              <a:rPr lang="ru-RU" dirty="0" smtClean="0">
                <a:latin typeface="Arial"/>
                <a:cs typeface="Arial"/>
              </a:rPr>
              <a:t>документов.</a:t>
            </a:r>
            <a:endParaRPr lang="ru-RU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ru-RU" dirty="0">
                <a:latin typeface="Arial"/>
                <a:cs typeface="Arial"/>
              </a:rPr>
              <a:t>2.	Отсутствие условий обновления необходимых документов.</a:t>
            </a:r>
          </a:p>
          <a:p>
            <a:pPr marL="12700">
              <a:lnSpc>
                <a:spcPct val="100000"/>
              </a:lnSpc>
            </a:pPr>
            <a:r>
              <a:rPr lang="ru-RU" dirty="0">
                <a:latin typeface="Arial"/>
                <a:cs typeface="Arial"/>
              </a:rPr>
              <a:t>3.	Нарушение сроков предоставления документов.</a:t>
            </a:r>
          </a:p>
          <a:p>
            <a:pPr marL="12700">
              <a:lnSpc>
                <a:spcPct val="100000"/>
              </a:lnSpc>
            </a:pPr>
            <a:r>
              <a:rPr lang="ru-RU" dirty="0">
                <a:latin typeface="Arial"/>
                <a:cs typeface="Arial"/>
              </a:rPr>
              <a:t>4.	Отсутствие системы хранения информации.</a:t>
            </a:r>
          </a:p>
          <a:p>
            <a:pPr marL="12700">
              <a:lnSpc>
                <a:spcPct val="100000"/>
              </a:lnSpc>
            </a:pPr>
            <a:r>
              <a:rPr lang="ru-RU" dirty="0">
                <a:latin typeface="Arial"/>
                <a:cs typeface="Arial"/>
              </a:rPr>
              <a:t>5.	</a:t>
            </a:r>
            <a:r>
              <a:rPr lang="ru-RU" dirty="0" err="1">
                <a:latin typeface="Arial"/>
                <a:cs typeface="Arial"/>
              </a:rPr>
              <a:t>Разноформатность</a:t>
            </a:r>
            <a:r>
              <a:rPr lang="ru-RU" dirty="0">
                <a:latin typeface="Arial"/>
                <a:cs typeface="Arial"/>
              </a:rPr>
              <a:t> предоставляемых документов.</a:t>
            </a:r>
          </a:p>
          <a:p>
            <a:pPr marL="12700">
              <a:lnSpc>
                <a:spcPct val="100000"/>
              </a:lnSpc>
            </a:pPr>
            <a:endParaRPr sz="1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8916" y="813053"/>
            <a:ext cx="75672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 smtClean="0">
                <a:solidFill>
                  <a:srgbClr val="FFFFFF"/>
                </a:solidFill>
                <a:latin typeface="Trebuchet MS"/>
                <a:cs typeface="Trebuchet MS"/>
              </a:rPr>
              <a:t>МБОУ</a:t>
            </a:r>
            <a:r>
              <a:rPr sz="1800" b="1" i="1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ru-RU" sz="1800" b="1" i="1" spc="-5" dirty="0" smtClean="0">
                <a:solidFill>
                  <a:srgbClr val="FFFFFF"/>
                </a:solidFill>
                <a:latin typeface="Trebuchet MS"/>
                <a:cs typeface="Trebuchet MS"/>
              </a:rPr>
              <a:t>СОШ № 13 </a:t>
            </a:r>
            <a:r>
              <a:rPr lang="ru-RU" sz="1800" b="1" i="1" spc="-5" dirty="0" err="1" smtClean="0">
                <a:solidFill>
                  <a:srgbClr val="FFFFFF"/>
                </a:solidFill>
                <a:latin typeface="Trebuchet MS"/>
                <a:cs typeface="Trebuchet MS"/>
              </a:rPr>
              <a:t>г.Новокузнецк</a:t>
            </a:r>
            <a:r>
              <a:rPr lang="ru-RU" sz="1800" b="1" i="1" spc="-5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21005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300" y="239979"/>
            <a:ext cx="2332990" cy="468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900" b="1" i="1" spc="-5" dirty="0">
                <a:solidFill>
                  <a:srgbClr val="FFFFFF"/>
                </a:solidFill>
                <a:latin typeface="Trebuchet MS"/>
                <a:cs typeface="Trebuchet MS"/>
              </a:rPr>
              <a:t>ЛИН-ПРОЕКТ</a:t>
            </a:r>
            <a:endParaRPr sz="2900">
              <a:latin typeface="Trebuchet MS"/>
              <a:cs typeface="Trebuchet M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1301496"/>
            <a:ext cx="9144000" cy="676910"/>
            <a:chOff x="0" y="1301496"/>
            <a:chExt cx="9144000" cy="676910"/>
          </a:xfrm>
        </p:grpSpPr>
        <p:sp>
          <p:nvSpPr>
            <p:cNvPr id="5" name="object 5"/>
            <p:cNvSpPr/>
            <p:nvPr/>
          </p:nvSpPr>
          <p:spPr>
            <a:xfrm>
              <a:off x="0" y="1301496"/>
              <a:ext cx="9144000" cy="676910"/>
            </a:xfrm>
            <a:custGeom>
              <a:avLst/>
              <a:gdLst/>
              <a:ahLst/>
              <a:cxnLst/>
              <a:rect l="l" t="t" r="r" b="b"/>
              <a:pathLst>
                <a:path w="9144000" h="676910">
                  <a:moveTo>
                    <a:pt x="0" y="0"/>
                  </a:moveTo>
                  <a:lnTo>
                    <a:pt x="0" y="676655"/>
                  </a:lnTo>
                  <a:lnTo>
                    <a:pt x="9143999" y="676655"/>
                  </a:lnTo>
                  <a:lnTo>
                    <a:pt x="914399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95551" y="1468501"/>
              <a:ext cx="5150993" cy="320675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3360546" y="1987041"/>
            <a:ext cx="21164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10" dirty="0" err="1" smtClean="0">
                <a:solidFill>
                  <a:srgbClr val="001F5F"/>
                </a:solidFill>
                <a:latin typeface="Arial"/>
                <a:cs typeface="Arial"/>
              </a:rPr>
              <a:t>Цел</a:t>
            </a:r>
            <a:r>
              <a:rPr lang="ru-RU" sz="1800" b="1" i="1" spc="10" dirty="0" smtClean="0">
                <a:solidFill>
                  <a:srgbClr val="001F5F"/>
                </a:solidFill>
                <a:latin typeface="Arial"/>
                <a:cs typeface="Arial"/>
              </a:rPr>
              <a:t>ь</a:t>
            </a:r>
            <a:r>
              <a:rPr sz="1800" b="1" i="1" spc="-5" dirty="0" smtClean="0">
                <a:solidFill>
                  <a:srgbClr val="001F5F"/>
                </a:solidFill>
                <a:latin typeface="Arial"/>
                <a:cs typeface="Arial"/>
              </a:rPr>
              <a:t>:</a:t>
            </a:r>
            <a:endParaRPr sz="1800" dirty="0">
              <a:latin typeface="Arial"/>
              <a:cs typeface="Aria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658565"/>
              </p:ext>
            </p:extLst>
          </p:nvPr>
        </p:nvGraphicFramePr>
        <p:xfrm>
          <a:off x="222300" y="2438400"/>
          <a:ext cx="7988299" cy="40448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57954"/>
                <a:gridCol w="1979295"/>
                <a:gridCol w="2051050"/>
              </a:tblGrid>
              <a:tr h="69202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900" b="1" i="1" spc="-10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Наименование</a:t>
                      </a:r>
                      <a:r>
                        <a:rPr sz="1900" b="1" i="1" spc="50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b="1" i="1" spc="-20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цели,</a:t>
                      </a:r>
                      <a:r>
                        <a:rPr sz="1900" b="1" i="1" spc="10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900" b="1" i="1" spc="-5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единицы</a:t>
                      </a:r>
                      <a:endParaRPr sz="19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900" b="1" i="1" spc="-15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измерения</a:t>
                      </a:r>
                      <a:endParaRPr sz="1900" dirty="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900" b="1" i="1" spc="-15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Текущий</a:t>
                      </a:r>
                      <a:endParaRPr sz="1900">
                        <a:latin typeface="Arial"/>
                        <a:cs typeface="Arial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900" b="1" i="1" spc="-10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показатель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900" b="1" i="1" spc="-15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Целевой</a:t>
                      </a:r>
                      <a:endParaRPr sz="1900">
                        <a:latin typeface="Arial"/>
                        <a:cs typeface="Arial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900" b="1" i="1" spc="-10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показатель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3352850">
                <a:tc>
                  <a:txBody>
                    <a:bodyPr/>
                    <a:lstStyle/>
                    <a:p>
                      <a:pPr marL="81280" marR="273685">
                        <a:lnSpc>
                          <a:spcPct val="100000"/>
                        </a:lnSpc>
                        <a:spcBef>
                          <a:spcPts val="309"/>
                        </a:spcBef>
                        <a:buAutoNum type="arabicPeriod"/>
                        <a:tabLst>
                          <a:tab pos="334645" algn="l"/>
                        </a:tabLst>
                      </a:pPr>
                      <a:r>
                        <a:rPr sz="1800" spc="-5" dirty="0" err="1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Сокращение</a:t>
                      </a:r>
                      <a:r>
                        <a:rPr sz="1800" spc="-5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 err="1" smtClean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времен</a:t>
                      </a:r>
                      <a:r>
                        <a:rPr lang="ru-RU" sz="1800" spc="-5" dirty="0" smtClean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и</a:t>
                      </a:r>
                      <a:r>
                        <a:rPr lang="ru-RU" sz="1800" spc="-5" baseline="0" dirty="0" smtClean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 протекания процесса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lang="ru-RU" sz="1800" spc="0" dirty="0" smtClean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60-120</a:t>
                      </a:r>
                      <a:r>
                        <a:rPr sz="1800" spc="-35" dirty="0" smtClean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 err="1" smtClean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мин</a:t>
                      </a:r>
                      <a:r>
                        <a:rPr lang="ru-RU" sz="1800" dirty="0" smtClean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8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lang="ru-RU" sz="1800" spc="0" dirty="0" smtClean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30</a:t>
                      </a:r>
                      <a:r>
                        <a:rPr sz="1800" spc="-100" dirty="0" smtClean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мин.</a:t>
                      </a:r>
                      <a:endParaRPr sz="18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293014" y="813053"/>
            <a:ext cx="75672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b="1" i="1" spc="-5" dirty="0">
                <a:solidFill>
                  <a:srgbClr val="FFFFFF"/>
                </a:solidFill>
                <a:cs typeface="Trebuchet MS"/>
              </a:rPr>
              <a:t>МБОУ</a:t>
            </a:r>
            <a:r>
              <a:rPr lang="ru-RU" b="1" i="1" dirty="0">
                <a:solidFill>
                  <a:srgbClr val="FFFFFF"/>
                </a:solidFill>
                <a:cs typeface="Trebuchet MS"/>
              </a:rPr>
              <a:t> </a:t>
            </a:r>
            <a:r>
              <a:rPr lang="ru-RU" b="1" i="1" spc="-5" dirty="0">
                <a:solidFill>
                  <a:srgbClr val="FFFFFF"/>
                </a:solidFill>
                <a:cs typeface="Trebuchet MS"/>
              </a:rPr>
              <a:t>СОШ № 13 </a:t>
            </a:r>
            <a:r>
              <a:rPr lang="ru-RU" b="1" i="1" spc="-5" dirty="0" err="1">
                <a:solidFill>
                  <a:srgbClr val="FFFFFF"/>
                </a:solidFill>
                <a:cs typeface="Trebuchet MS"/>
              </a:rPr>
              <a:t>г.Новокузнецк</a:t>
            </a:r>
            <a:r>
              <a:rPr lang="ru-RU" b="1" i="1" spc="-5" dirty="0">
                <a:solidFill>
                  <a:srgbClr val="FFFFFF"/>
                </a:solidFill>
                <a:cs typeface="Trebuchet MS"/>
              </a:rPr>
              <a:t> </a:t>
            </a:r>
            <a:endParaRPr lang="ru-RU" dirty="0"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21005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300" y="239979"/>
            <a:ext cx="2332990" cy="468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900" b="1" i="1" spc="-5" dirty="0">
                <a:solidFill>
                  <a:srgbClr val="FFFFFF"/>
                </a:solidFill>
                <a:latin typeface="Trebuchet MS"/>
                <a:cs typeface="Trebuchet MS"/>
              </a:rPr>
              <a:t>ЛИН-ПРОЕКТ</a:t>
            </a:r>
            <a:endParaRPr sz="2900">
              <a:latin typeface="Trebuchet MS"/>
              <a:cs typeface="Trebuchet M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1301496"/>
            <a:ext cx="9144000" cy="676910"/>
            <a:chOff x="0" y="1301496"/>
            <a:chExt cx="9144000" cy="676910"/>
          </a:xfrm>
        </p:grpSpPr>
        <p:sp>
          <p:nvSpPr>
            <p:cNvPr id="5" name="object 5"/>
            <p:cNvSpPr/>
            <p:nvPr/>
          </p:nvSpPr>
          <p:spPr>
            <a:xfrm>
              <a:off x="0" y="1301496"/>
              <a:ext cx="9144000" cy="676910"/>
            </a:xfrm>
            <a:custGeom>
              <a:avLst/>
              <a:gdLst/>
              <a:ahLst/>
              <a:cxnLst/>
              <a:rect l="l" t="t" r="r" b="b"/>
              <a:pathLst>
                <a:path w="9144000" h="676910">
                  <a:moveTo>
                    <a:pt x="0" y="0"/>
                  </a:moveTo>
                  <a:lnTo>
                    <a:pt x="0" y="676655"/>
                  </a:lnTo>
                  <a:lnTo>
                    <a:pt x="9143999" y="676655"/>
                  </a:lnTo>
                  <a:lnTo>
                    <a:pt x="914399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95551" y="1468501"/>
              <a:ext cx="5150993" cy="320675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682548" y="2197735"/>
            <a:ext cx="7202170" cy="27860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b="1" i="1" dirty="0" err="1">
                <a:solidFill>
                  <a:srgbClr val="001F5F"/>
                </a:solidFill>
                <a:latin typeface="Arial"/>
                <a:cs typeface="Arial"/>
              </a:rPr>
              <a:t>Эффекты</a:t>
            </a:r>
            <a:r>
              <a:rPr sz="2200" b="1" i="1" dirty="0" smtClean="0">
                <a:solidFill>
                  <a:srgbClr val="001F5F"/>
                </a:solidFill>
                <a:latin typeface="Arial"/>
                <a:cs typeface="Arial"/>
              </a:rPr>
              <a:t>:</a:t>
            </a:r>
            <a:endParaRPr lang="ru-RU" sz="2200" b="1" i="1" dirty="0" smtClean="0">
              <a:solidFill>
                <a:srgbClr val="001F5F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200" dirty="0">
                <a:solidFill>
                  <a:srgbClr val="001F5F"/>
                </a:solidFill>
                <a:latin typeface="Arial"/>
                <a:cs typeface="Arial"/>
              </a:rPr>
              <a:t>1.	</a:t>
            </a:r>
            <a:r>
              <a:rPr lang="ru-RU" sz="2200" dirty="0" smtClean="0">
                <a:solidFill>
                  <a:srgbClr val="001F5F"/>
                </a:solidFill>
                <a:latin typeface="Arial"/>
                <a:cs typeface="Arial"/>
              </a:rPr>
              <a:t>Ведение документации в </a:t>
            </a:r>
            <a:r>
              <a:rPr lang="ru-RU" sz="2200" dirty="0">
                <a:solidFill>
                  <a:srgbClr val="001F5F"/>
                </a:solidFill>
                <a:latin typeface="Arial"/>
                <a:cs typeface="Arial"/>
              </a:rPr>
              <a:t>соответствии с требованиями.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200" dirty="0">
                <a:solidFill>
                  <a:srgbClr val="001F5F"/>
                </a:solidFill>
                <a:latin typeface="Arial"/>
                <a:cs typeface="Arial"/>
              </a:rPr>
              <a:t>2.	Сокращение временных затрат на оформление документов.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200" dirty="0">
                <a:solidFill>
                  <a:srgbClr val="001F5F"/>
                </a:solidFill>
                <a:latin typeface="Arial"/>
                <a:cs typeface="Arial"/>
              </a:rPr>
              <a:t>3.	Приведение документов в единую форму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200" dirty="0">
                <a:solidFill>
                  <a:srgbClr val="001F5F"/>
                </a:solidFill>
                <a:latin typeface="Arial"/>
                <a:cs typeface="Arial"/>
              </a:rPr>
              <a:t>4.	Создание единой базы </a:t>
            </a:r>
            <a:r>
              <a:rPr lang="ru-RU" sz="2200" dirty="0" smtClean="0">
                <a:solidFill>
                  <a:srgbClr val="001F5F"/>
                </a:solidFill>
                <a:latin typeface="Arial"/>
                <a:cs typeface="Arial"/>
              </a:rPr>
              <a:t>данных.</a:t>
            </a:r>
            <a:endParaRPr lang="ru-RU" sz="2200" dirty="0">
              <a:solidFill>
                <a:srgbClr val="001F5F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ru-RU" sz="2200" b="1" i="1" dirty="0" smtClean="0">
              <a:solidFill>
                <a:srgbClr val="001F5F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3014" y="813053"/>
            <a:ext cx="75672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b="1" i="1" spc="-5" dirty="0">
                <a:solidFill>
                  <a:srgbClr val="FFFFFF"/>
                </a:solidFill>
                <a:cs typeface="Trebuchet MS"/>
              </a:rPr>
              <a:t>МБОУ</a:t>
            </a:r>
            <a:r>
              <a:rPr lang="ru-RU" b="1" i="1" dirty="0">
                <a:solidFill>
                  <a:srgbClr val="FFFFFF"/>
                </a:solidFill>
                <a:cs typeface="Trebuchet MS"/>
              </a:rPr>
              <a:t> </a:t>
            </a:r>
            <a:r>
              <a:rPr lang="ru-RU" b="1" i="1" spc="-5" dirty="0">
                <a:solidFill>
                  <a:srgbClr val="FFFFFF"/>
                </a:solidFill>
                <a:cs typeface="Trebuchet MS"/>
              </a:rPr>
              <a:t>СОШ № 13 </a:t>
            </a:r>
            <a:r>
              <a:rPr lang="ru-RU" b="1" i="1" spc="-5" dirty="0" err="1">
                <a:solidFill>
                  <a:srgbClr val="FFFFFF"/>
                </a:solidFill>
                <a:cs typeface="Trebuchet MS"/>
              </a:rPr>
              <a:t>г.Новокузнецк</a:t>
            </a:r>
            <a:r>
              <a:rPr lang="ru-RU" b="1" i="1" spc="-5" dirty="0">
                <a:solidFill>
                  <a:srgbClr val="FFFFFF"/>
                </a:solidFill>
                <a:cs typeface="Trebuchet MS"/>
              </a:rPr>
              <a:t> </a:t>
            </a:r>
            <a:endParaRPr lang="ru-RU" dirty="0"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21005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300" y="239979"/>
            <a:ext cx="2332990" cy="468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900" b="1" i="1" spc="-5" dirty="0">
                <a:solidFill>
                  <a:srgbClr val="FFFFFF"/>
                </a:solidFill>
                <a:latin typeface="Trebuchet MS"/>
                <a:cs typeface="Trebuchet MS"/>
              </a:rPr>
              <a:t>ЛИН-ПРОЕКТ</a:t>
            </a:r>
            <a:endParaRPr sz="2900">
              <a:latin typeface="Trebuchet MS"/>
              <a:cs typeface="Trebuchet MS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0" y="1301496"/>
            <a:ext cx="9144000" cy="676910"/>
            <a:chOff x="0" y="1301496"/>
            <a:chExt cx="9144000" cy="676910"/>
          </a:xfrm>
        </p:grpSpPr>
        <p:sp>
          <p:nvSpPr>
            <p:cNvPr id="6" name="object 6"/>
            <p:cNvSpPr/>
            <p:nvPr/>
          </p:nvSpPr>
          <p:spPr>
            <a:xfrm>
              <a:off x="0" y="1301496"/>
              <a:ext cx="9144000" cy="676910"/>
            </a:xfrm>
            <a:custGeom>
              <a:avLst/>
              <a:gdLst/>
              <a:ahLst/>
              <a:cxnLst/>
              <a:rect l="l" t="t" r="r" b="b"/>
              <a:pathLst>
                <a:path w="9144000" h="676910">
                  <a:moveTo>
                    <a:pt x="0" y="0"/>
                  </a:moveTo>
                  <a:lnTo>
                    <a:pt x="0" y="676655"/>
                  </a:lnTo>
                  <a:lnTo>
                    <a:pt x="9143999" y="676655"/>
                  </a:lnTo>
                  <a:lnTo>
                    <a:pt x="914399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95551" y="1468501"/>
              <a:ext cx="5150993" cy="320675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685800" y="2362200"/>
            <a:ext cx="7467600" cy="3209853"/>
          </a:xfrm>
          <a:prstGeom prst="rect">
            <a:avLst/>
          </a:prstGeom>
        </p:spPr>
        <p:txBody>
          <a:bodyPr vert="horz" wrap="square" lIns="0" tIns="2095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0"/>
              </a:spcBef>
            </a:pPr>
            <a:r>
              <a:rPr sz="2200" b="1" i="1" dirty="0">
                <a:solidFill>
                  <a:srgbClr val="001F5F"/>
                </a:solidFill>
                <a:latin typeface="Arial"/>
                <a:cs typeface="Arial"/>
              </a:rPr>
              <a:t>Сроки:</a:t>
            </a:r>
            <a:endParaRPr sz="2200" dirty="0">
              <a:latin typeface="Arial"/>
              <a:cs typeface="Arial"/>
            </a:endParaRPr>
          </a:p>
          <a:p>
            <a:pPr marL="241300" indent="-229235">
              <a:lnSpc>
                <a:spcPct val="100000"/>
              </a:lnSpc>
              <a:spcBef>
                <a:spcPts val="1265"/>
              </a:spcBef>
              <a:buAutoNum type="arabicPeriod"/>
              <a:tabLst>
                <a:tab pos="241935" algn="l"/>
                <a:tab pos="4269105" algn="l"/>
              </a:tabLst>
            </a:pP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Согласование</a:t>
            </a:r>
            <a:r>
              <a:rPr sz="1800" spc="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паспорта</a:t>
            </a:r>
            <a:r>
              <a:rPr sz="1800" spc="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003366"/>
                </a:solidFill>
                <a:latin typeface="Arial"/>
                <a:cs typeface="Arial"/>
              </a:rPr>
              <a:t>лин-проекта	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-</a:t>
            </a:r>
            <a:r>
              <a:rPr sz="1800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lang="ru-RU" sz="1800" dirty="0" smtClean="0">
                <a:solidFill>
                  <a:srgbClr val="003366"/>
                </a:solidFill>
                <a:latin typeface="Arial"/>
                <a:cs typeface="Arial"/>
              </a:rPr>
              <a:t>17.01.2024</a:t>
            </a:r>
            <a:endParaRPr sz="1800" dirty="0">
              <a:latin typeface="Arial"/>
              <a:cs typeface="Arial"/>
            </a:endParaRPr>
          </a:p>
          <a:p>
            <a:pPr marL="241300" marR="73025" indent="-229235">
              <a:lnSpc>
                <a:spcPct val="100000"/>
              </a:lnSpc>
              <a:buAutoNum type="arabicPeriod"/>
              <a:tabLst>
                <a:tab pos="241935" algn="l"/>
              </a:tabLst>
            </a:pP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Картирование </a:t>
            </a:r>
            <a:r>
              <a:rPr sz="1800" spc="-15" dirty="0">
                <a:solidFill>
                  <a:srgbClr val="003366"/>
                </a:solidFill>
                <a:latin typeface="Arial"/>
                <a:cs typeface="Arial"/>
              </a:rPr>
              <a:t>текущего </a:t>
            </a:r>
            <a:r>
              <a:rPr sz="1800" dirty="0" err="1">
                <a:solidFill>
                  <a:srgbClr val="003366"/>
                </a:solidFill>
                <a:latin typeface="Arial"/>
                <a:cs typeface="Arial"/>
              </a:rPr>
              <a:t>состояния</a:t>
            </a:r>
            <a:r>
              <a:rPr sz="1800" spc="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lang="ru-RU" dirty="0" smtClean="0">
                <a:solidFill>
                  <a:srgbClr val="003366"/>
                </a:solidFill>
                <a:latin typeface="Arial"/>
                <a:cs typeface="Arial"/>
              </a:rPr>
              <a:t>– 17.01.2024 -27.01.2024</a:t>
            </a:r>
          </a:p>
          <a:p>
            <a:pPr marL="241300" marR="73025" indent="-229235">
              <a:lnSpc>
                <a:spcPct val="100000"/>
              </a:lnSpc>
              <a:buAutoNum type="arabicPeriod"/>
              <a:tabLst>
                <a:tab pos="241935" algn="l"/>
              </a:tabLst>
            </a:pPr>
            <a:r>
              <a:rPr sz="1800" spc="-5" dirty="0" err="1" smtClean="0">
                <a:solidFill>
                  <a:srgbClr val="003366"/>
                </a:solidFill>
                <a:latin typeface="Arial"/>
                <a:cs typeface="Arial"/>
              </a:rPr>
              <a:t>Анализ</a:t>
            </a:r>
            <a:r>
              <a:rPr sz="1800" spc="-10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проблем</a:t>
            </a:r>
            <a:r>
              <a:rPr sz="18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и </a:t>
            </a:r>
            <a:r>
              <a:rPr sz="1800" spc="-15" dirty="0" err="1">
                <a:solidFill>
                  <a:srgbClr val="003366"/>
                </a:solidFill>
                <a:latin typeface="Arial"/>
                <a:cs typeface="Arial"/>
              </a:rPr>
              <a:t>потерь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lang="ru-RU" sz="1800" spc="-20" dirty="0" smtClean="0">
                <a:solidFill>
                  <a:srgbClr val="003366"/>
                </a:solidFill>
                <a:latin typeface="Arial"/>
                <a:cs typeface="Arial"/>
              </a:rPr>
              <a:t>– </a:t>
            </a:r>
            <a:r>
              <a:rPr lang="ru-RU" sz="1800" dirty="0" smtClean="0">
                <a:solidFill>
                  <a:srgbClr val="003366"/>
                </a:solidFill>
                <a:latin typeface="Arial"/>
                <a:cs typeface="Arial"/>
              </a:rPr>
              <a:t>28.01.2024-03.02.2024</a:t>
            </a:r>
            <a:endParaRPr sz="1800" dirty="0">
              <a:latin typeface="Arial"/>
              <a:cs typeface="Arial"/>
            </a:endParaRPr>
          </a:p>
          <a:p>
            <a:pPr marL="241300" indent="-22923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241935" algn="l"/>
              </a:tabLst>
            </a:pP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Составление</a:t>
            </a:r>
            <a:r>
              <a:rPr sz="18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карты</a:t>
            </a:r>
            <a:r>
              <a:rPr sz="1800" spc="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003366"/>
                </a:solidFill>
                <a:latin typeface="Arial"/>
                <a:cs typeface="Arial"/>
              </a:rPr>
              <a:t>целевого</a:t>
            </a:r>
            <a:r>
              <a:rPr sz="1800" spc="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 err="1">
                <a:solidFill>
                  <a:srgbClr val="003366"/>
                </a:solidFill>
                <a:latin typeface="Arial"/>
                <a:cs typeface="Arial"/>
              </a:rPr>
              <a:t>состояния</a:t>
            </a:r>
            <a:r>
              <a:rPr sz="1800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lang="ru-RU" sz="1800" spc="10" dirty="0" smtClean="0">
                <a:solidFill>
                  <a:srgbClr val="003366"/>
                </a:solidFill>
                <a:latin typeface="Arial"/>
                <a:cs typeface="Arial"/>
              </a:rPr>
              <a:t>– 04.02.2024-14.02.2024</a:t>
            </a:r>
            <a:endParaRPr sz="1800" dirty="0">
              <a:latin typeface="Arial"/>
              <a:cs typeface="Arial"/>
            </a:endParaRPr>
          </a:p>
          <a:p>
            <a:pPr marL="241300" indent="-229235">
              <a:lnSpc>
                <a:spcPct val="100000"/>
              </a:lnSpc>
              <a:buAutoNum type="arabicPeriod" startAt="5"/>
              <a:tabLst>
                <a:tab pos="241935" algn="l"/>
              </a:tabLst>
            </a:pP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Разработка</a:t>
            </a:r>
            <a:r>
              <a:rPr sz="1800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плана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 err="1">
                <a:solidFill>
                  <a:srgbClr val="003366"/>
                </a:solidFill>
                <a:latin typeface="Arial"/>
                <a:cs typeface="Arial"/>
              </a:rPr>
              <a:t>мероприятий</a:t>
            </a:r>
            <a:r>
              <a:rPr sz="1800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lang="ru-RU" sz="1800" spc="5" dirty="0" smtClean="0">
                <a:solidFill>
                  <a:srgbClr val="003366"/>
                </a:solidFill>
                <a:latin typeface="Arial"/>
                <a:cs typeface="Arial"/>
              </a:rPr>
              <a:t> - 15.02.2023-28.02.2023</a:t>
            </a:r>
            <a:endParaRPr sz="1800" dirty="0">
              <a:latin typeface="Arial"/>
              <a:cs typeface="Arial"/>
            </a:endParaRPr>
          </a:p>
          <a:p>
            <a:pPr marL="241300" indent="-229235">
              <a:lnSpc>
                <a:spcPct val="100000"/>
              </a:lnSpc>
              <a:spcBef>
                <a:spcPts val="5"/>
              </a:spcBef>
              <a:buAutoNum type="arabicPeriod" startAt="5"/>
              <a:tabLst>
                <a:tab pos="241935" algn="l"/>
              </a:tabLst>
            </a:pPr>
            <a:r>
              <a:rPr sz="1800" spc="-10" dirty="0" err="1" smtClean="0">
                <a:solidFill>
                  <a:srgbClr val="003366"/>
                </a:solidFill>
                <a:latin typeface="Arial"/>
                <a:cs typeface="Arial"/>
              </a:rPr>
              <a:t>Внедрение</a:t>
            </a:r>
            <a:r>
              <a:rPr sz="1800" spc="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10" dirty="0" err="1">
                <a:solidFill>
                  <a:srgbClr val="003366"/>
                </a:solidFill>
                <a:latin typeface="Arial"/>
                <a:cs typeface="Arial"/>
              </a:rPr>
              <a:t>улучшений</a:t>
            </a:r>
            <a:r>
              <a:rPr sz="1800" spc="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lang="ru-RU" sz="1800" dirty="0" smtClean="0">
                <a:solidFill>
                  <a:srgbClr val="003366"/>
                </a:solidFill>
                <a:latin typeface="Arial"/>
                <a:cs typeface="Arial"/>
              </a:rPr>
              <a:t>– 01.03.2024-13.11.2024</a:t>
            </a:r>
            <a:endParaRPr sz="1800" dirty="0">
              <a:latin typeface="Arial"/>
              <a:cs typeface="Arial"/>
            </a:endParaRPr>
          </a:p>
          <a:p>
            <a:pPr marL="241300" indent="-229235">
              <a:lnSpc>
                <a:spcPct val="100000"/>
              </a:lnSpc>
              <a:buAutoNum type="arabicPeriod" startAt="5"/>
              <a:tabLst>
                <a:tab pos="241935" algn="l"/>
              </a:tabLst>
            </a:pPr>
            <a:r>
              <a:rPr sz="1800" spc="-5" dirty="0" err="1">
                <a:solidFill>
                  <a:srgbClr val="003366"/>
                </a:solidFill>
                <a:latin typeface="Arial"/>
                <a:cs typeface="Arial"/>
              </a:rPr>
              <a:t>Мониторинг</a:t>
            </a:r>
            <a:r>
              <a:rPr sz="1800" spc="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35" dirty="0" err="1" smtClean="0">
                <a:solidFill>
                  <a:srgbClr val="003366"/>
                </a:solidFill>
                <a:latin typeface="Arial"/>
                <a:cs typeface="Arial"/>
              </a:rPr>
              <a:t>результатов</a:t>
            </a:r>
            <a:r>
              <a:rPr lang="ru-RU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lang="ru-RU" spc="-35" dirty="0" smtClean="0">
                <a:solidFill>
                  <a:srgbClr val="003366"/>
                </a:solidFill>
                <a:latin typeface="Arial"/>
                <a:cs typeface="Arial"/>
              </a:rPr>
              <a:t>– 14.11.2024-30.11.2024</a:t>
            </a:r>
          </a:p>
          <a:p>
            <a:pPr marL="241300" indent="-229235">
              <a:lnSpc>
                <a:spcPct val="100000"/>
              </a:lnSpc>
              <a:buAutoNum type="arabicPeriod" startAt="5"/>
              <a:tabLst>
                <a:tab pos="241935" algn="l"/>
              </a:tabLst>
            </a:pPr>
            <a:r>
              <a:rPr sz="1800" spc="-5" dirty="0" err="1" smtClean="0">
                <a:solidFill>
                  <a:srgbClr val="003366"/>
                </a:solidFill>
                <a:latin typeface="Arial"/>
                <a:cs typeface="Arial"/>
              </a:rPr>
              <a:t>Закрытие</a:t>
            </a:r>
            <a:r>
              <a:rPr sz="1800" spc="-1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 err="1">
                <a:solidFill>
                  <a:srgbClr val="003366"/>
                </a:solidFill>
                <a:latin typeface="Arial"/>
                <a:cs typeface="Arial"/>
              </a:rPr>
              <a:t>лин-проекта</a:t>
            </a:r>
            <a:r>
              <a:rPr sz="1800" spc="484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lang="ru-RU" sz="1800" dirty="0" smtClean="0">
                <a:solidFill>
                  <a:srgbClr val="003366"/>
                </a:solidFill>
                <a:latin typeface="Arial"/>
                <a:cs typeface="Arial"/>
              </a:rPr>
              <a:t>–</a:t>
            </a:r>
            <a:r>
              <a:rPr sz="1800" spc="-2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lang="ru-RU" sz="1800" dirty="0" smtClean="0">
                <a:solidFill>
                  <a:srgbClr val="003366"/>
                </a:solidFill>
                <a:latin typeface="Arial"/>
                <a:cs typeface="Arial"/>
              </a:rPr>
              <a:t>31.11.2024</a:t>
            </a:r>
            <a:endParaRPr sz="1800" dirty="0">
              <a:latin typeface="Arial"/>
              <a:cs typeface="Arial"/>
            </a:endParaRPr>
          </a:p>
          <a:p>
            <a:pPr marL="333375" indent="-321310">
              <a:lnSpc>
                <a:spcPct val="100000"/>
              </a:lnSpc>
              <a:buAutoNum type="arabicPeriod" startAt="5"/>
              <a:tabLst>
                <a:tab pos="334010" algn="l"/>
              </a:tabLst>
            </a:pPr>
            <a:r>
              <a:rPr sz="1800" spc="-5" dirty="0">
                <a:solidFill>
                  <a:srgbClr val="003366"/>
                </a:solidFill>
                <a:latin typeface="Arial"/>
                <a:cs typeface="Arial"/>
              </a:rPr>
              <a:t>Мониторинг</a:t>
            </a:r>
            <a:r>
              <a:rPr sz="1800" spc="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003366"/>
                </a:solidFill>
                <a:latin typeface="Arial"/>
                <a:cs typeface="Arial"/>
              </a:rPr>
              <a:t>стабильности</a:t>
            </a:r>
            <a:r>
              <a:rPr sz="1800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003366"/>
                </a:solidFill>
                <a:latin typeface="Arial"/>
                <a:cs typeface="Arial"/>
              </a:rPr>
              <a:t>достигнутых</a:t>
            </a:r>
            <a:r>
              <a:rPr sz="1800" spc="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spc="-40" dirty="0" err="1">
                <a:solidFill>
                  <a:srgbClr val="003366"/>
                </a:solidFill>
                <a:latin typeface="Arial"/>
                <a:cs typeface="Arial"/>
              </a:rPr>
              <a:t>результатов</a:t>
            </a:r>
            <a:r>
              <a:rPr sz="1800" spc="9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dirty="0" smtClean="0">
                <a:solidFill>
                  <a:srgbClr val="003366"/>
                </a:solidFill>
                <a:latin typeface="Arial"/>
                <a:cs typeface="Arial"/>
              </a:rPr>
              <a:t>–</a:t>
            </a:r>
            <a:r>
              <a:rPr lang="ru-RU" spc="-15" dirty="0" smtClean="0">
                <a:solidFill>
                  <a:srgbClr val="003366"/>
                </a:solidFill>
                <a:latin typeface="Arial"/>
                <a:cs typeface="Arial"/>
              </a:rPr>
              <a:t>декабрь 2024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4642" y="813053"/>
            <a:ext cx="74860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b="1" i="1" spc="-5" dirty="0">
                <a:solidFill>
                  <a:srgbClr val="FFFFFF"/>
                </a:solidFill>
                <a:cs typeface="Trebuchet MS"/>
              </a:rPr>
              <a:t>МБОУ «Лицей №89», Кемерово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58990"/>
            <a:ext cx="6347713" cy="947182"/>
          </a:xfrm>
          <a:prstGeom prst="rect">
            <a:avLst/>
          </a:prstGeom>
        </p:spPr>
        <p:txBody>
          <a:bodyPr vert="horz" wrap="square" lIns="0" tIns="84582" rIns="0" bIns="0" rtlCol="0">
            <a:spAutoFit/>
          </a:bodyPr>
          <a:lstStyle/>
          <a:p>
            <a:pPr marL="64769" marR="66040" algn="ctr">
              <a:lnSpc>
                <a:spcPct val="100000"/>
              </a:lnSpc>
              <a:spcBef>
                <a:spcPts val="100"/>
              </a:spcBef>
            </a:pPr>
            <a:r>
              <a:rPr sz="2800" dirty="0"/>
              <a:t>План</a:t>
            </a:r>
            <a:r>
              <a:rPr sz="2800" spc="-35" dirty="0"/>
              <a:t> </a:t>
            </a:r>
            <a:r>
              <a:rPr sz="2800" dirty="0"/>
              <a:t>мероприятий</a:t>
            </a:r>
          </a:p>
          <a:p>
            <a:pPr marL="64769" algn="ctr">
              <a:lnSpc>
                <a:spcPct val="100000"/>
              </a:lnSpc>
            </a:pPr>
            <a:r>
              <a:rPr sz="2800" dirty="0"/>
              <a:t>по</a:t>
            </a:r>
            <a:r>
              <a:rPr sz="2800" spc="-20" dirty="0"/>
              <a:t> </a:t>
            </a:r>
            <a:r>
              <a:rPr sz="2800" spc="-5" dirty="0"/>
              <a:t>устранению</a:t>
            </a:r>
            <a:r>
              <a:rPr sz="2800" spc="-45" dirty="0"/>
              <a:t> </a:t>
            </a:r>
            <a:r>
              <a:rPr sz="2800" spc="-20" dirty="0"/>
              <a:t>проблем</a:t>
            </a:r>
            <a:r>
              <a:rPr sz="2800" spc="-10" dirty="0"/>
              <a:t> </a:t>
            </a:r>
            <a:r>
              <a:rPr sz="2800" dirty="0"/>
              <a:t>и</a:t>
            </a:r>
            <a:r>
              <a:rPr sz="2800" spc="-40" dirty="0"/>
              <a:t> </a:t>
            </a:r>
            <a:r>
              <a:rPr sz="2800" spc="-10" dirty="0"/>
              <a:t>потерь</a:t>
            </a:r>
            <a:endParaRPr sz="280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239049"/>
              </p:ext>
            </p:extLst>
          </p:nvPr>
        </p:nvGraphicFramePr>
        <p:xfrm>
          <a:off x="245173" y="1478407"/>
          <a:ext cx="8785224" cy="52634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045"/>
                <a:gridCol w="1224280"/>
                <a:gridCol w="2016125"/>
                <a:gridCol w="1800225"/>
                <a:gridCol w="1584325"/>
                <a:gridCol w="935990"/>
                <a:gridCol w="864234"/>
              </a:tblGrid>
              <a:tr h="70103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000" b="1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№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18224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000" b="1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Обоснование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52729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000" b="1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(проблема)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R="707390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000" b="1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Причины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454659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000" b="1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Планируемые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47625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000" b="1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мероприятия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000" b="1" spc="-5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Документ,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000" b="1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подтверждающий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b="1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вы</a:t>
                      </a:r>
                      <a:r>
                        <a:rPr sz="1000" b="1" spc="-15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п</a:t>
                      </a:r>
                      <a:r>
                        <a:rPr sz="1000" b="1" spc="5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о</a:t>
                      </a:r>
                      <a:r>
                        <a:rPr sz="1000" b="1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л</a:t>
                      </a:r>
                      <a:r>
                        <a:rPr sz="1000" b="1" spc="-15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нен</a:t>
                      </a:r>
                      <a:r>
                        <a:rPr sz="1000" b="1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ие</a:t>
                      </a:r>
                      <a:r>
                        <a:rPr sz="1000" b="1" spc="-70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5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р</a:t>
                      </a:r>
                      <a:r>
                        <a:rPr sz="1000" b="1" spc="-15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а</a:t>
                      </a:r>
                      <a:r>
                        <a:rPr sz="1000" b="1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б</a:t>
                      </a:r>
                      <a:r>
                        <a:rPr sz="1000" b="1" spc="5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о</a:t>
                      </a:r>
                      <a:r>
                        <a:rPr sz="1000" b="1" spc="-15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т</a:t>
                      </a:r>
                      <a:r>
                        <a:rPr sz="1000" b="1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ы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000" b="1" spc="5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Ф.И.О.,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77470" marR="65405" algn="ctr">
                        <a:lnSpc>
                          <a:spcPct val="115100"/>
                        </a:lnSpc>
                        <a:spcBef>
                          <a:spcPts val="15"/>
                        </a:spcBef>
                      </a:pPr>
                      <a:r>
                        <a:rPr sz="1000" b="1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должность </a:t>
                      </a:r>
                      <a:r>
                        <a:rPr sz="1000" b="1" spc="5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 о</a:t>
                      </a:r>
                      <a:r>
                        <a:rPr sz="1000" b="1" spc="-15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т</a:t>
                      </a:r>
                      <a:r>
                        <a:rPr sz="1000" b="1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в</a:t>
                      </a:r>
                      <a:r>
                        <a:rPr sz="1000" b="1" spc="-10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е</a:t>
                      </a:r>
                      <a:r>
                        <a:rPr sz="1000" b="1" spc="-15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тст</a:t>
                      </a:r>
                      <a:r>
                        <a:rPr sz="1000" b="1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в</a:t>
                      </a:r>
                      <a:r>
                        <a:rPr sz="1000" b="1" spc="-10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е</a:t>
                      </a:r>
                      <a:r>
                        <a:rPr sz="1000" b="1" spc="-15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н</a:t>
                      </a:r>
                      <a:r>
                        <a:rPr sz="1000" b="1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н  </a:t>
                      </a:r>
                      <a:r>
                        <a:rPr sz="1000" b="1" spc="5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ого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000" b="1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Сроки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000" b="1" spc="-10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1.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435609">
                        <a:lnSpc>
                          <a:spcPts val="1200"/>
                        </a:lnSpc>
                        <a:spcBef>
                          <a:spcPts val="30"/>
                        </a:spcBef>
                      </a:pPr>
                      <a:r>
                        <a:rPr sz="1000" spc="-15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те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ьн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ы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й  процесс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подготовки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44450">
                        <a:lnSpc>
                          <a:spcPts val="116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информации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R="739775" algn="r">
                        <a:lnSpc>
                          <a:spcPts val="1195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Занятость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педагогов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0"/>
                        </a:spcBef>
                        <a:tabLst>
                          <a:tab pos="771525" algn="l"/>
                          <a:tab pos="161861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Передача	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материалов	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по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4572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электронным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формам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связи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46355" marR="64135">
                        <a:lnSpc>
                          <a:spcPts val="1200"/>
                        </a:lnSpc>
                        <a:spcBef>
                          <a:spcPts val="30"/>
                        </a:spcBef>
                      </a:pPr>
                      <a:r>
                        <a:rPr sz="1000" spc="5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твер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ж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нны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й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гор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м  </a:t>
                      </a:r>
                      <a:r>
                        <a:rPr sz="1000" dirty="0" err="1">
                          <a:latin typeface="Arial"/>
                          <a:cs typeface="Arial"/>
                        </a:rPr>
                        <a:t>передачи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 err="1" smtClean="0">
                          <a:latin typeface="Arial"/>
                          <a:cs typeface="Arial"/>
                        </a:rPr>
                        <a:t>информации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ru-RU" sz="1000" spc="-5" dirty="0" smtClean="0">
                          <a:latin typeface="Arial"/>
                          <a:cs typeface="Arial"/>
                        </a:rPr>
                        <a:t>педагоги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R="45720" algn="ctr">
                        <a:lnSpc>
                          <a:spcPts val="1195"/>
                        </a:lnSpc>
                      </a:pPr>
                      <a:r>
                        <a:rPr lang="ru-RU" sz="1000" spc="-5" dirty="0" smtClean="0">
                          <a:latin typeface="Arial"/>
                          <a:cs typeface="Arial"/>
                        </a:rPr>
                        <a:t>28.02.2024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10971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000" b="1" spc="-10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2.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ru-RU" sz="1000" dirty="0" smtClean="0">
                          <a:latin typeface="Arial"/>
                          <a:cs typeface="Arial"/>
                        </a:rPr>
                        <a:t>Отсутствие условий обновления необходимых документов.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40"/>
                        </a:spcBef>
                        <a:tabLst>
                          <a:tab pos="1353185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Отсутствие	алгоритма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подготовки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информации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0"/>
                        </a:spcBef>
                        <a:tabLst>
                          <a:tab pos="1140460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Разработка	алгоритма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5720" marR="31750">
                        <a:lnSpc>
                          <a:spcPct val="113999"/>
                        </a:lnSpc>
                        <a:spcBef>
                          <a:spcPts val="25"/>
                        </a:spcBef>
                      </a:pPr>
                      <a:r>
                        <a:rPr sz="1000" spc="-5" dirty="0" err="1">
                          <a:latin typeface="Arial"/>
                          <a:cs typeface="Arial"/>
                        </a:rPr>
                        <a:t>подготовки</a:t>
                      </a:r>
                      <a:r>
                        <a:rPr sz="10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 err="1" smtClean="0">
                          <a:latin typeface="Arial"/>
                          <a:cs typeface="Arial"/>
                        </a:rPr>
                        <a:t>информации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ru-RU" sz="1000" dirty="0" smtClean="0">
                          <a:latin typeface="Arial"/>
                          <a:cs typeface="Arial"/>
                        </a:rPr>
                        <a:t>Утвержденный алгоритм  передачи информации  </a:t>
                      </a:r>
                      <a:endParaRPr lang="ru-RU" sz="1000" dirty="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ru-RU" sz="1000" dirty="0" err="1" smtClean="0">
                          <a:latin typeface="Arial"/>
                          <a:cs typeface="Arial"/>
                        </a:rPr>
                        <a:t>Зам.директора</a:t>
                      </a:r>
                      <a:r>
                        <a:rPr lang="ru-RU" sz="1000" baseline="0" dirty="0" smtClean="0">
                          <a:latin typeface="Arial"/>
                          <a:cs typeface="Arial"/>
                        </a:rPr>
                        <a:t> по УВР Шумихина М.А.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R="45720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ru-RU" sz="1000" spc="-5" dirty="0" smtClean="0">
                          <a:latin typeface="Arial"/>
                          <a:cs typeface="Arial"/>
                        </a:rPr>
                        <a:t>28.02.2024</a:t>
                      </a: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8763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latin typeface="Times New Roman"/>
                          <a:cs typeface="Times New Roman"/>
                        </a:rPr>
                        <a:t>3.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latin typeface="Times New Roman"/>
                          <a:cs typeface="Times New Roman"/>
                        </a:rPr>
                        <a:t>4.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44450" indent="0">
                        <a:lnSpc>
                          <a:spcPct val="100000"/>
                        </a:lnSpc>
                        <a:spcBef>
                          <a:spcPts val="45"/>
                        </a:spcBef>
                        <a:buNone/>
                      </a:pPr>
                      <a:r>
                        <a:rPr lang="ru-RU" sz="1000" spc="-5" dirty="0" smtClean="0">
                          <a:latin typeface="Arial"/>
                          <a:cs typeface="Arial"/>
                        </a:rPr>
                        <a:t>Нарушение сроков предоставления документов.</a:t>
                      </a:r>
                    </a:p>
                    <a:p>
                      <a:pPr marL="273050" indent="-228600">
                        <a:lnSpc>
                          <a:spcPct val="100000"/>
                        </a:lnSpc>
                        <a:spcBef>
                          <a:spcPts val="45"/>
                        </a:spcBef>
                        <a:buAutoNum type="arabicPeriod" startAt="3"/>
                      </a:pPr>
                      <a:endParaRPr lang="ru-RU" sz="1000" spc="-5" dirty="0" smtClean="0">
                        <a:latin typeface="Arial"/>
                        <a:cs typeface="Arial"/>
                      </a:endParaRPr>
                    </a:p>
                    <a:p>
                      <a:pPr marL="273050" indent="-228600">
                        <a:lnSpc>
                          <a:spcPct val="100000"/>
                        </a:lnSpc>
                        <a:spcBef>
                          <a:spcPts val="45"/>
                        </a:spcBef>
                        <a:buAutoNum type="arabicPeriod" startAt="3"/>
                      </a:pPr>
                      <a:endParaRPr lang="ru-RU" sz="1000" spc="-5" dirty="0" smtClean="0">
                        <a:latin typeface="Arial"/>
                        <a:cs typeface="Arial"/>
                      </a:endParaRPr>
                    </a:p>
                    <a:p>
                      <a:pPr marL="44450" indent="0">
                        <a:lnSpc>
                          <a:spcPct val="100000"/>
                        </a:lnSpc>
                        <a:spcBef>
                          <a:spcPts val="45"/>
                        </a:spcBef>
                        <a:buNone/>
                      </a:pPr>
                      <a:r>
                        <a:rPr lang="ru-RU" sz="1000" spc="-5" dirty="0" smtClean="0">
                          <a:latin typeface="Arial"/>
                          <a:cs typeface="Arial"/>
                        </a:rPr>
                        <a:t>Отсутствие системы хранения информации.</a:t>
                      </a:r>
                    </a:p>
                    <a:p>
                      <a:pPr marL="273050" indent="-228600">
                        <a:lnSpc>
                          <a:spcPct val="100000"/>
                        </a:lnSpc>
                        <a:spcBef>
                          <a:spcPts val="45"/>
                        </a:spcBef>
                        <a:buAutoNum type="arabicPeriod" startAt="3"/>
                      </a:pP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lang="ru-RU" sz="1000" dirty="0" smtClean="0">
                          <a:latin typeface="Arial"/>
                          <a:cs typeface="Arial"/>
                        </a:rPr>
                        <a:t>Занятость педагогов</a:t>
                      </a: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lang="ru-RU" sz="1000" dirty="0" smtClean="0">
                        <a:latin typeface="Arial"/>
                        <a:cs typeface="Arial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lang="ru-RU" sz="1000" dirty="0" smtClean="0">
                        <a:latin typeface="Arial"/>
                        <a:cs typeface="Arial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lang="ru-RU" sz="1000" dirty="0" smtClean="0">
                        <a:latin typeface="Arial"/>
                        <a:cs typeface="Arial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lang="ru-RU" sz="1000" dirty="0" smtClean="0">
                        <a:latin typeface="Arial"/>
                        <a:cs typeface="Arial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lang="ru-RU" sz="1000" dirty="0" smtClean="0">
                          <a:latin typeface="Arial"/>
                          <a:cs typeface="Arial"/>
                        </a:rPr>
                        <a:t>-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866140" algn="l"/>
                          <a:tab pos="1701164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Подготовка	требований	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к</a:t>
                      </a:r>
                    </a:p>
                    <a:p>
                      <a:pPr marL="45720" marR="34290">
                        <a:lnSpc>
                          <a:spcPct val="115100"/>
                        </a:lnSpc>
                        <a:spcBef>
                          <a:spcPts val="1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техническим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характеристикам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файлов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и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 err="1" smtClean="0">
                          <a:latin typeface="Arial"/>
                          <a:cs typeface="Arial"/>
                        </a:rPr>
                        <a:t>изображений</a:t>
                      </a:r>
                      <a:endParaRPr lang="ru-RU" sz="1000" spc="-5" dirty="0" smtClean="0">
                        <a:latin typeface="Arial"/>
                        <a:cs typeface="Arial"/>
                      </a:endParaRPr>
                    </a:p>
                    <a:p>
                      <a:pPr marL="45720" marR="34290">
                        <a:lnSpc>
                          <a:spcPct val="115100"/>
                        </a:lnSpc>
                        <a:spcBef>
                          <a:spcPts val="10"/>
                        </a:spcBef>
                      </a:pPr>
                      <a:endParaRPr lang="ru-RU" sz="1000" spc="-5" dirty="0" smtClean="0">
                        <a:latin typeface="Arial"/>
                        <a:cs typeface="Arial"/>
                      </a:endParaRPr>
                    </a:p>
                    <a:p>
                      <a:pPr marL="45720" marR="34290">
                        <a:lnSpc>
                          <a:spcPct val="115100"/>
                        </a:lnSpc>
                        <a:spcBef>
                          <a:spcPts val="10"/>
                        </a:spcBef>
                      </a:pPr>
                      <a:r>
                        <a:rPr lang="ru-RU" sz="1000" spc="-5" dirty="0" smtClean="0">
                          <a:latin typeface="Arial"/>
                          <a:cs typeface="Arial"/>
                        </a:rPr>
                        <a:t>Создание</a:t>
                      </a:r>
                      <a:r>
                        <a:rPr lang="ru-RU" sz="1000" spc="-5" baseline="0" dirty="0" smtClean="0">
                          <a:latin typeface="Arial"/>
                          <a:cs typeface="Arial"/>
                        </a:rPr>
                        <a:t> алгоритма для размещения информации</a:t>
                      </a:r>
                      <a:endParaRPr lang="ru-RU" sz="1000" spc="-5" dirty="0" smtClean="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Утверждение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6355" marR="36830">
                        <a:lnSpc>
                          <a:spcPct val="114700"/>
                        </a:lnSpc>
                        <a:spcBef>
                          <a:spcPts val="15"/>
                        </a:spcBef>
                        <a:tabLst>
                          <a:tab pos="1482725" algn="l"/>
                        </a:tabLst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ре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б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й	к 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техническим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характеристикам </a:t>
                      </a:r>
                      <a:r>
                        <a:rPr sz="10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файлов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 err="1" smtClean="0">
                          <a:latin typeface="Arial"/>
                          <a:cs typeface="Arial"/>
                        </a:rPr>
                        <a:t>изображений</a:t>
                      </a:r>
                      <a:endParaRPr lang="ru-RU" sz="1000" spc="-5" dirty="0" smtClean="0">
                        <a:latin typeface="Arial"/>
                        <a:cs typeface="Arial"/>
                      </a:endParaRPr>
                    </a:p>
                    <a:p>
                      <a:pPr marL="46355" marR="36830">
                        <a:lnSpc>
                          <a:spcPct val="114700"/>
                        </a:lnSpc>
                        <a:spcBef>
                          <a:spcPts val="15"/>
                        </a:spcBef>
                        <a:tabLst>
                          <a:tab pos="1482725" algn="l"/>
                        </a:tabLst>
                      </a:pPr>
                      <a:endParaRPr lang="ru-RU" sz="1000" spc="-5" dirty="0" smtClean="0">
                        <a:latin typeface="Arial"/>
                        <a:cs typeface="Arial"/>
                      </a:endParaRPr>
                    </a:p>
                    <a:p>
                      <a:pPr marL="46355" marR="36830">
                        <a:lnSpc>
                          <a:spcPct val="114700"/>
                        </a:lnSpc>
                        <a:spcBef>
                          <a:spcPts val="15"/>
                        </a:spcBef>
                        <a:tabLst>
                          <a:tab pos="1482725" algn="l"/>
                        </a:tabLst>
                      </a:pP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ru-RU" sz="1000" dirty="0" err="1" smtClean="0">
                          <a:latin typeface="Arial"/>
                          <a:cs typeface="Arial"/>
                        </a:rPr>
                        <a:t>Зам.директора</a:t>
                      </a:r>
                      <a:r>
                        <a:rPr lang="ru-RU" sz="1000" baseline="0" dirty="0" smtClean="0">
                          <a:latin typeface="Arial"/>
                          <a:cs typeface="Arial"/>
                        </a:rPr>
                        <a:t> по УВР Шумихина М.А.</a:t>
                      </a:r>
                      <a:endParaRPr lang="ru-RU" sz="1000" dirty="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lang="ru-RU" sz="1000" spc="-5" dirty="0" smtClean="0">
                          <a:latin typeface="Arial"/>
                          <a:cs typeface="Arial"/>
                        </a:rPr>
                        <a:t>28.02.2024</a:t>
                      </a:r>
                    </a:p>
                    <a:p>
                      <a:pPr marL="4699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lang="ru-RU" sz="1000" spc="-5" dirty="0" smtClean="0">
                        <a:latin typeface="Arial"/>
                        <a:cs typeface="Arial"/>
                      </a:endParaRPr>
                    </a:p>
                    <a:p>
                      <a:pPr marL="4699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lang="ru-RU" sz="1000" spc="-5" dirty="0" smtClean="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14021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b="1" spc="-10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4.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ru-RU" sz="1000" spc="-5" dirty="0" err="1" smtClean="0">
                          <a:latin typeface="Arial"/>
                          <a:cs typeface="Arial"/>
                        </a:rPr>
                        <a:t>Разноформатность</a:t>
                      </a:r>
                      <a:r>
                        <a:rPr lang="ru-RU" sz="1000" spc="-5" dirty="0" smtClean="0">
                          <a:latin typeface="Arial"/>
                          <a:cs typeface="Arial"/>
                        </a:rPr>
                        <a:t> предоставляемых документов.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Отсутствие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общих</a:t>
                      </a:r>
                      <a:r>
                        <a:rPr sz="10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требований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к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45085" marR="34925">
                        <a:lnSpc>
                          <a:spcPct val="113999"/>
                        </a:lnSpc>
                        <a:spcBef>
                          <a:spcPts val="25"/>
                        </a:spcBef>
                        <a:tabLst>
                          <a:tab pos="910590" algn="l"/>
                          <a:tab pos="1191260" algn="l"/>
                        </a:tabLst>
                      </a:pPr>
                      <a:r>
                        <a:rPr sz="1000" spc="5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готовк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е	и	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ф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ор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ю 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материалов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50"/>
                        </a:spcBef>
                        <a:tabLst>
                          <a:tab pos="869315" algn="l"/>
                          <a:tab pos="1539875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Разработка	шаблона	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для</a:t>
                      </a:r>
                    </a:p>
                    <a:p>
                      <a:pPr marL="45720" marR="31750">
                        <a:lnSpc>
                          <a:spcPct val="114799"/>
                        </a:lnSpc>
                        <a:spcBef>
                          <a:spcPts val="15"/>
                        </a:spcBef>
                        <a:tabLst>
                          <a:tab pos="658495" algn="l"/>
                          <a:tab pos="1198245" algn="l"/>
                          <a:tab pos="1652905" algn="l"/>
                          <a:tab pos="1685925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размещения </a:t>
                      </a:r>
                      <a:r>
                        <a:rPr sz="1000" spc="-5" dirty="0" err="1">
                          <a:latin typeface="Arial"/>
                          <a:cs typeface="Arial"/>
                        </a:rPr>
                        <a:t>информации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	(с 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ограничением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ре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акт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рова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я			и 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ко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ч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тв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а	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ч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ат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ы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х 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символов)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50"/>
                        </a:spcBef>
                        <a:tabLst>
                          <a:tab pos="1012825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Утверждение	шаблона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6355" marR="31750">
                        <a:lnSpc>
                          <a:spcPct val="114999"/>
                        </a:lnSpc>
                        <a:spcBef>
                          <a:spcPts val="15"/>
                        </a:spcBef>
                        <a:tabLst>
                          <a:tab pos="802640" algn="l"/>
                          <a:tab pos="939800" algn="l"/>
                          <a:tab pos="982344" algn="l"/>
                          <a:tab pos="1210945" algn="l"/>
                          <a:tab pos="1436370" algn="l"/>
                          <a:tab pos="1470660" algn="l"/>
                        </a:tabLst>
                      </a:pPr>
                      <a:r>
                        <a:rPr sz="1000" spc="10" dirty="0">
                          <a:latin typeface="Arial"/>
                          <a:cs typeface="Arial"/>
                        </a:rPr>
                        <a:t>д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я	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раз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щ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я 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ф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ор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ц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и	</a:t>
                      </a: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ru-RU" sz="1000" dirty="0" err="1" smtClean="0">
                          <a:latin typeface="Arial"/>
                          <a:cs typeface="Arial"/>
                        </a:rPr>
                        <a:t>Зам.директора</a:t>
                      </a:r>
                      <a:r>
                        <a:rPr lang="ru-RU" sz="1000" baseline="0" dirty="0" smtClean="0">
                          <a:latin typeface="Arial"/>
                          <a:cs typeface="Arial"/>
                        </a:rPr>
                        <a:t> по УВР Шумихина М.А.</a:t>
                      </a:r>
                      <a:endParaRPr lang="ru-RU" sz="1000" dirty="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R="4572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ru-RU" sz="1000" spc="-5" dirty="0" smtClean="0">
                          <a:latin typeface="Arial"/>
                          <a:cs typeface="Arial"/>
                        </a:rPr>
                        <a:t>28.02.2024</a:t>
                      </a:r>
                    </a:p>
                    <a:p>
                      <a:pPr marR="4572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lang="ru-RU" sz="1000" spc="-5" dirty="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801" y="573150"/>
            <a:ext cx="5254624" cy="56553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pc="-15" dirty="0" err="1"/>
              <a:t>Выявленные</a:t>
            </a:r>
            <a:r>
              <a:rPr spc="-45" dirty="0"/>
              <a:t> </a:t>
            </a:r>
            <a:r>
              <a:rPr spc="-25" dirty="0" err="1" smtClean="0"/>
              <a:t>проблемы</a:t>
            </a:r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690473" y="2189225"/>
            <a:ext cx="8079740" cy="259878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357505" algn="l"/>
              </a:tabLst>
            </a:pPr>
            <a:r>
              <a:rPr sz="2400" spc="-15" dirty="0">
                <a:solidFill>
                  <a:srgbClr val="000066"/>
                </a:solidFill>
                <a:latin typeface="Arial"/>
                <a:cs typeface="Arial"/>
              </a:rPr>
              <a:t>Длительный</a:t>
            </a:r>
            <a:r>
              <a:rPr sz="2400" spc="-10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"/>
                <a:cs typeface="Arial"/>
              </a:rPr>
              <a:t>процесс</a:t>
            </a:r>
            <a:r>
              <a:rPr sz="2400" spc="-1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000066"/>
                </a:solidFill>
                <a:latin typeface="Arial"/>
                <a:cs typeface="Arial"/>
              </a:rPr>
              <a:t>подготовки</a:t>
            </a:r>
            <a:r>
              <a:rPr sz="2400" spc="1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"/>
                <a:cs typeface="Arial"/>
              </a:rPr>
              <a:t>информации.</a:t>
            </a:r>
            <a:endParaRPr sz="2400" dirty="0">
              <a:latin typeface="Arial"/>
              <a:cs typeface="Arial"/>
            </a:endParaRPr>
          </a:p>
          <a:p>
            <a:pPr marL="356870" indent="-344805">
              <a:lnSpc>
                <a:spcPct val="100000"/>
              </a:lnSpc>
              <a:buAutoNum type="arabicPeriod"/>
              <a:tabLst>
                <a:tab pos="357505" algn="l"/>
              </a:tabLst>
            </a:pPr>
            <a:r>
              <a:rPr sz="2400" spc="-5" dirty="0">
                <a:solidFill>
                  <a:srgbClr val="000066"/>
                </a:solidFill>
                <a:latin typeface="Arial"/>
                <a:cs typeface="Arial"/>
              </a:rPr>
              <a:t>Избыточность</a:t>
            </a:r>
            <a:r>
              <a:rPr sz="2400" spc="-9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"/>
                <a:cs typeface="Arial"/>
              </a:rPr>
              <a:t>информации.</a:t>
            </a:r>
            <a:endParaRPr sz="2400" dirty="0">
              <a:latin typeface="Arial"/>
              <a:cs typeface="Arial"/>
            </a:endParaRPr>
          </a:p>
          <a:p>
            <a:pPr marL="356870" marR="1188085" indent="-34480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7505" algn="l"/>
              </a:tabLst>
            </a:pPr>
            <a:r>
              <a:rPr sz="2400" spc="-15" dirty="0">
                <a:solidFill>
                  <a:srgbClr val="000066"/>
                </a:solidFill>
                <a:latin typeface="Arial"/>
                <a:cs typeface="Arial"/>
              </a:rPr>
              <a:t>Длительное</a:t>
            </a:r>
            <a:r>
              <a:rPr sz="2400" spc="-20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"/>
                <a:cs typeface="Arial"/>
              </a:rPr>
              <a:t>время</a:t>
            </a:r>
            <a:r>
              <a:rPr sz="2400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"/>
                <a:cs typeface="Arial"/>
              </a:rPr>
              <a:t>загрузки </a:t>
            </a:r>
            <a:r>
              <a:rPr sz="2400" spc="-10" dirty="0">
                <a:solidFill>
                  <a:srgbClr val="000066"/>
                </a:solidFill>
                <a:latin typeface="Arial"/>
                <a:cs typeface="Arial"/>
              </a:rPr>
              <a:t>нескольких </a:t>
            </a:r>
            <a:r>
              <a:rPr sz="2400" spc="-76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"/>
                <a:cs typeface="Arial"/>
              </a:rPr>
              <a:t>изображений или </a:t>
            </a:r>
            <a:r>
              <a:rPr sz="2400" dirty="0">
                <a:solidFill>
                  <a:srgbClr val="000066"/>
                </a:solidFill>
                <a:latin typeface="Arial"/>
                <a:cs typeface="Arial"/>
              </a:rPr>
              <a:t>файлов с </a:t>
            </a:r>
            <a:r>
              <a:rPr sz="2400" spc="-10" dirty="0">
                <a:solidFill>
                  <a:srgbClr val="000066"/>
                </a:solidFill>
                <a:latin typeface="Arial"/>
                <a:cs typeface="Arial"/>
              </a:rPr>
              <a:t>большим </a:t>
            </a:r>
            <a:r>
              <a:rPr sz="2400" spc="-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000066"/>
                </a:solidFill>
                <a:latin typeface="Arial"/>
                <a:cs typeface="Arial"/>
              </a:rPr>
              <a:t>объемом.</a:t>
            </a:r>
            <a:endParaRPr sz="2400" dirty="0">
              <a:latin typeface="Arial"/>
              <a:cs typeface="Arial"/>
            </a:endParaRPr>
          </a:p>
          <a:p>
            <a:pPr marL="356870" marR="1238885" indent="-34480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7505" algn="l"/>
              </a:tabLst>
            </a:pPr>
            <a:r>
              <a:rPr sz="2400" spc="-10" dirty="0">
                <a:solidFill>
                  <a:srgbClr val="000066"/>
                </a:solidFill>
                <a:latin typeface="Arial"/>
                <a:cs typeface="Arial"/>
              </a:rPr>
              <a:t>Разностилевое </a:t>
            </a:r>
            <a:r>
              <a:rPr sz="2400" spc="-5" dirty="0">
                <a:solidFill>
                  <a:srgbClr val="000066"/>
                </a:solidFill>
                <a:latin typeface="Arial"/>
                <a:cs typeface="Arial"/>
              </a:rPr>
              <a:t>оформление текстовой </a:t>
            </a:r>
            <a:r>
              <a:rPr sz="2400" spc="-76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"/>
                <a:cs typeface="Arial"/>
              </a:rPr>
              <a:t>информации.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9801" y="228600"/>
            <a:ext cx="335280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План</a:t>
            </a:r>
            <a:r>
              <a:rPr sz="2800" spc="-90" dirty="0"/>
              <a:t> </a:t>
            </a:r>
            <a:r>
              <a:rPr sz="2800" spc="-10" dirty="0"/>
              <a:t>мероприятий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022410"/>
              </p:ext>
            </p:extLst>
          </p:nvPr>
        </p:nvGraphicFramePr>
        <p:xfrm>
          <a:off x="1" y="782500"/>
          <a:ext cx="8915399" cy="62457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5327"/>
                <a:gridCol w="3520872"/>
                <a:gridCol w="2631783"/>
                <a:gridCol w="1285963"/>
                <a:gridCol w="1111454"/>
              </a:tblGrid>
              <a:tr h="2991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b="1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№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b="1" spc="-5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Мероприятия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b="1" spc="-20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Ответственный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R="112395" algn="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b="1" spc="-5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Должность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7401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b="1" spc="-5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Сроки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5772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b="1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1.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Издание</a:t>
                      </a:r>
                      <a:r>
                        <a:rPr sz="1200" spc="3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приказа</a:t>
                      </a:r>
                      <a:r>
                        <a:rPr sz="1200" spc="2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1200" spc="3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создании</a:t>
                      </a:r>
                      <a:r>
                        <a:rPr sz="1200" spc="3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команды</a:t>
                      </a:r>
                      <a:r>
                        <a:rPr sz="1200" spc="3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по</a:t>
                      </a:r>
                      <a:r>
                        <a:rPr sz="1200" spc="2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 err="1">
                          <a:latin typeface="Arial"/>
                          <a:cs typeface="Arial"/>
                        </a:rPr>
                        <a:t>реализации</a:t>
                      </a:r>
                      <a:r>
                        <a:rPr sz="1200" spc="3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 err="1" smtClean="0">
                          <a:latin typeface="Arial"/>
                          <a:cs typeface="Arial"/>
                        </a:rPr>
                        <a:t>лин</a:t>
                      </a:r>
                      <a:r>
                        <a:rPr sz="1200" dirty="0" err="1" smtClean="0">
                          <a:latin typeface="Arial"/>
                          <a:cs typeface="Arial"/>
                        </a:rPr>
                        <a:t>-</a:t>
                      </a:r>
                      <a:r>
                        <a:rPr sz="1200" spc="-5" dirty="0" err="1" smtClean="0">
                          <a:latin typeface="Arial"/>
                          <a:cs typeface="Arial"/>
                        </a:rPr>
                        <a:t>проекта</a:t>
                      </a:r>
                      <a:r>
                        <a:rPr sz="1200" spc="14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ru-RU" sz="1200" spc="-5" dirty="0" smtClean="0">
                          <a:latin typeface="Arial"/>
                          <a:cs typeface="Arial"/>
                        </a:rPr>
                        <a:t>«Оптимизация процесса сдачи и обработки </a:t>
                      </a:r>
                      <a:r>
                        <a:rPr lang="ru-RU" sz="1200" spc="-5" dirty="0" err="1" smtClean="0">
                          <a:latin typeface="Arial"/>
                          <a:cs typeface="Arial"/>
                        </a:rPr>
                        <a:t>внутришкольных</a:t>
                      </a:r>
                      <a:r>
                        <a:rPr lang="ru-RU" sz="1200" spc="-5" dirty="0" smtClean="0">
                          <a:latin typeface="Arial"/>
                          <a:cs typeface="Arial"/>
                        </a:rPr>
                        <a:t> отчетов посредством заполнения Яндекс-форм»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ru-RU" sz="1200" spc="-10" baseline="0" dirty="0" smtClean="0">
                          <a:latin typeface="Arial"/>
                          <a:cs typeface="Arial"/>
                        </a:rPr>
                        <a:t>Дробина В.А.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ru-RU" sz="1200" spc="-10" dirty="0" smtClean="0">
                          <a:latin typeface="Arial"/>
                          <a:cs typeface="Arial"/>
                        </a:rPr>
                        <a:t>директор</a:t>
                      </a: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ru-RU" sz="1200" spc="-15" dirty="0" smtClean="0">
                          <a:latin typeface="Arial"/>
                          <a:cs typeface="Arial"/>
                        </a:rPr>
                        <a:t>17.01.2024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4308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200" b="1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2.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Определение</a:t>
                      </a:r>
                      <a:r>
                        <a:rPr sz="1200" spc="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200" spc="1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утверждение</a:t>
                      </a:r>
                      <a:r>
                        <a:rPr sz="1200" spc="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5" dirty="0" err="1">
                          <a:latin typeface="Arial"/>
                          <a:cs typeface="Arial"/>
                        </a:rPr>
                        <a:t>перечня</a:t>
                      </a:r>
                      <a:r>
                        <a:rPr sz="1200" spc="1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 err="1" smtClean="0">
                          <a:latin typeface="Arial"/>
                          <a:cs typeface="Arial"/>
                        </a:rPr>
                        <a:t>материалов</a:t>
                      </a:r>
                      <a:r>
                        <a:rPr lang="ru-RU" sz="1200" spc="-10" dirty="0" smtClean="0">
                          <a:latin typeface="Arial"/>
                          <a:cs typeface="Arial"/>
                        </a:rPr>
                        <a:t>,</a:t>
                      </a:r>
                      <a:r>
                        <a:rPr sz="1200" spc="18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 err="1" smtClean="0">
                          <a:latin typeface="Arial"/>
                          <a:cs typeface="Arial"/>
                        </a:rPr>
                        <a:t>возможных</a:t>
                      </a:r>
                      <a:r>
                        <a:rPr lang="ru-RU" sz="1200" spc="0" baseline="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 err="1" smtClean="0">
                          <a:latin typeface="Arial"/>
                          <a:cs typeface="Arial"/>
                        </a:rPr>
                        <a:t>для</a:t>
                      </a:r>
                      <a:r>
                        <a:rPr lang="ru-RU" sz="1200" spc="-5" dirty="0" smtClean="0">
                          <a:latin typeface="Arial"/>
                          <a:cs typeface="Arial"/>
                        </a:rPr>
                        <a:t> сдачи и обработки посредством заполнения Яндекс-форм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ru-RU" sz="1200" baseline="0" dirty="0" smtClean="0">
                          <a:latin typeface="Arial"/>
                          <a:cs typeface="Arial"/>
                        </a:rPr>
                        <a:t>Шумихина М.А.</a:t>
                      </a:r>
                      <a:endParaRPr lang="ru-RU" sz="1200" dirty="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200" dirty="0" err="1" smtClean="0">
                          <a:latin typeface="Arial"/>
                          <a:cs typeface="Arial"/>
                        </a:rPr>
                        <a:t>Зам.директора</a:t>
                      </a:r>
                      <a:r>
                        <a:rPr lang="ru-RU" sz="1200" baseline="0" dirty="0" smtClean="0">
                          <a:latin typeface="Arial"/>
                          <a:cs typeface="Arial"/>
                        </a:rPr>
                        <a:t> по УВР </a:t>
                      </a:r>
                      <a:endParaRPr lang="ru-RU" sz="1200" spc="-10" dirty="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200" spc="-15" dirty="0" smtClean="0">
                          <a:latin typeface="Arial"/>
                          <a:cs typeface="Arial"/>
                        </a:rPr>
                        <a:t>15.02.2024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3467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200" b="1" spc="-5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3.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Определение</a:t>
                      </a:r>
                      <a:r>
                        <a:rPr sz="1200" spc="2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200" spc="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утверждение</a:t>
                      </a:r>
                      <a:r>
                        <a:rPr sz="1200" spc="2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сроков</a:t>
                      </a:r>
                      <a:r>
                        <a:rPr sz="1200" spc="2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 err="1">
                          <a:latin typeface="Arial"/>
                          <a:cs typeface="Arial"/>
                        </a:rPr>
                        <a:t>подачи</a:t>
                      </a:r>
                      <a:r>
                        <a:rPr sz="1200" spc="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 err="1" smtClean="0">
                          <a:latin typeface="Arial"/>
                          <a:cs typeface="Arial"/>
                        </a:rPr>
                        <a:t>материалов</a:t>
                      </a:r>
                      <a:endParaRPr lang="ru-RU" sz="1200" dirty="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ru-RU" sz="1200" baseline="0" dirty="0" smtClean="0">
                          <a:latin typeface="Arial"/>
                          <a:cs typeface="Arial"/>
                        </a:rPr>
                        <a:t>Шумихина М.А.</a:t>
                      </a:r>
                      <a:endParaRPr lang="ru-RU" sz="1200" dirty="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200" smtClean="0">
                          <a:latin typeface="Arial"/>
                          <a:cs typeface="Arial"/>
                        </a:rPr>
                        <a:t>Зам.директора</a:t>
                      </a:r>
                      <a:r>
                        <a:rPr lang="ru-RU" sz="1200" baseline="0" smtClean="0">
                          <a:latin typeface="Arial"/>
                          <a:cs typeface="Arial"/>
                        </a:rPr>
                        <a:t> по УВР </a:t>
                      </a:r>
                      <a:endParaRPr lang="ru-RU" sz="1200" spc="-10" dirty="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200" spc="-15" dirty="0" smtClean="0">
                          <a:latin typeface="Arial"/>
                          <a:cs typeface="Arial"/>
                        </a:rPr>
                        <a:t>15.02.2024</a:t>
                      </a: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92912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200" b="1" spc="-5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4.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56515" algn="just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Подготовка</a:t>
                      </a:r>
                      <a:r>
                        <a:rPr sz="12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5" dirty="0" err="1">
                          <a:latin typeface="Arial"/>
                          <a:cs typeface="Arial"/>
                        </a:rPr>
                        <a:t>педагогами</a:t>
                      </a:r>
                      <a:r>
                        <a:rPr sz="12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 err="1" smtClean="0">
                          <a:latin typeface="Arial"/>
                          <a:cs typeface="Arial"/>
                        </a:rPr>
                        <a:t>материалов</a:t>
                      </a:r>
                      <a:r>
                        <a:rPr lang="ru-RU" sz="1200" spc="-10" dirty="0" smtClean="0">
                          <a:latin typeface="Arial"/>
                          <a:cs typeface="Arial"/>
                        </a:rPr>
                        <a:t>, </a:t>
                      </a:r>
                      <a:r>
                        <a:rPr sz="1200" dirty="0" smtClean="0">
                          <a:latin typeface="Arial"/>
                          <a:cs typeface="Arial"/>
                        </a:rPr>
                        <a:t>в</a:t>
                      </a:r>
                      <a:r>
                        <a:rPr lang="ru-RU" sz="1200" baseline="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20" dirty="0" err="1" smtClean="0">
                          <a:latin typeface="Arial"/>
                          <a:cs typeface="Arial"/>
                        </a:rPr>
                        <a:t>с</a:t>
                      </a:r>
                      <a:r>
                        <a:rPr sz="1200" dirty="0" err="1" smtClean="0">
                          <a:latin typeface="Arial"/>
                          <a:cs typeface="Arial"/>
                        </a:rPr>
                        <a:t>о</a:t>
                      </a:r>
                      <a:r>
                        <a:rPr sz="1200" spc="-45" dirty="0" err="1" smtClean="0">
                          <a:latin typeface="Arial"/>
                          <a:cs typeface="Arial"/>
                        </a:rPr>
                        <a:t>о</a:t>
                      </a:r>
                      <a:r>
                        <a:rPr sz="1200" dirty="0" err="1" smtClean="0">
                          <a:latin typeface="Arial"/>
                          <a:cs typeface="Arial"/>
                        </a:rPr>
                        <a:t>т</a:t>
                      </a:r>
                      <a:r>
                        <a:rPr sz="1200" spc="-15" dirty="0" err="1" smtClean="0">
                          <a:latin typeface="Arial"/>
                          <a:cs typeface="Arial"/>
                        </a:rPr>
                        <a:t>в</a:t>
                      </a:r>
                      <a:r>
                        <a:rPr sz="1200" spc="-45" dirty="0" err="1" smtClean="0">
                          <a:latin typeface="Arial"/>
                          <a:cs typeface="Arial"/>
                        </a:rPr>
                        <a:t>е</a:t>
                      </a:r>
                      <a:r>
                        <a:rPr sz="1200" spc="-25" dirty="0" err="1" smtClean="0">
                          <a:latin typeface="Arial"/>
                          <a:cs typeface="Arial"/>
                        </a:rPr>
                        <a:t>т</a:t>
                      </a:r>
                      <a:r>
                        <a:rPr sz="1200" dirty="0" err="1" smtClean="0">
                          <a:latin typeface="Arial"/>
                          <a:cs typeface="Arial"/>
                        </a:rPr>
                        <a:t>ст</a:t>
                      </a:r>
                      <a:r>
                        <a:rPr sz="1200" spc="10" dirty="0" err="1" smtClean="0">
                          <a:latin typeface="Arial"/>
                          <a:cs typeface="Arial"/>
                        </a:rPr>
                        <a:t>в</a:t>
                      </a:r>
                      <a:r>
                        <a:rPr sz="1200" dirty="0" err="1" smtClean="0">
                          <a:latin typeface="Arial"/>
                          <a:cs typeface="Arial"/>
                        </a:rPr>
                        <a:t>ии</a:t>
                      </a:r>
                      <a:r>
                        <a:rPr lang="ru-RU" sz="1200" baseline="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 smtClean="0">
                          <a:latin typeface="Arial"/>
                          <a:cs typeface="Arial"/>
                        </a:rPr>
                        <a:t>с</a:t>
                      </a:r>
                      <a:r>
                        <a:rPr lang="ru-RU" sz="1200" baseline="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 err="1" smtClean="0">
                          <a:latin typeface="Arial"/>
                          <a:cs typeface="Arial"/>
                        </a:rPr>
                        <a:t>р</a:t>
                      </a:r>
                      <a:r>
                        <a:rPr sz="1200" spc="-20" dirty="0" err="1" smtClean="0">
                          <a:latin typeface="Arial"/>
                          <a:cs typeface="Arial"/>
                        </a:rPr>
                        <a:t>а</a:t>
                      </a:r>
                      <a:r>
                        <a:rPr sz="1200" spc="-5" dirty="0" err="1" smtClean="0">
                          <a:latin typeface="Arial"/>
                          <a:cs typeface="Arial"/>
                        </a:rPr>
                        <a:t>з</a:t>
                      </a:r>
                      <a:r>
                        <a:rPr sz="1200" spc="5" dirty="0" err="1" smtClean="0">
                          <a:latin typeface="Arial"/>
                          <a:cs typeface="Arial"/>
                        </a:rPr>
                        <a:t>р</a:t>
                      </a:r>
                      <a:r>
                        <a:rPr sz="1200" spc="-20" dirty="0" err="1" smtClean="0">
                          <a:latin typeface="Arial"/>
                          <a:cs typeface="Arial"/>
                        </a:rPr>
                        <a:t>а</a:t>
                      </a:r>
                      <a:r>
                        <a:rPr sz="1200" spc="5" dirty="0" err="1" smtClean="0">
                          <a:latin typeface="Arial"/>
                          <a:cs typeface="Arial"/>
                        </a:rPr>
                        <a:t>б</a:t>
                      </a:r>
                      <a:r>
                        <a:rPr sz="1200" spc="-20" dirty="0" err="1" smtClean="0">
                          <a:latin typeface="Arial"/>
                          <a:cs typeface="Arial"/>
                        </a:rPr>
                        <a:t>о</a:t>
                      </a:r>
                      <a:r>
                        <a:rPr sz="1200" spc="-25" dirty="0" err="1" smtClean="0">
                          <a:latin typeface="Arial"/>
                          <a:cs typeface="Arial"/>
                        </a:rPr>
                        <a:t>т</a:t>
                      </a:r>
                      <a:r>
                        <a:rPr sz="1200" spc="-20" dirty="0" err="1" smtClean="0">
                          <a:latin typeface="Arial"/>
                          <a:cs typeface="Arial"/>
                        </a:rPr>
                        <a:t>а</a:t>
                      </a:r>
                      <a:r>
                        <a:rPr sz="1200" spc="5" dirty="0" err="1" smtClean="0">
                          <a:latin typeface="Arial"/>
                          <a:cs typeface="Arial"/>
                        </a:rPr>
                        <a:t>нн</a:t>
                      </a:r>
                      <a:r>
                        <a:rPr sz="1200" dirty="0" err="1" smtClean="0">
                          <a:latin typeface="Arial"/>
                          <a:cs typeface="Arial"/>
                        </a:rPr>
                        <a:t>ы</a:t>
                      </a:r>
                      <a:r>
                        <a:rPr sz="1200" spc="-10" dirty="0" err="1" smtClean="0">
                          <a:latin typeface="Arial"/>
                          <a:cs typeface="Arial"/>
                        </a:rPr>
                        <a:t>м</a:t>
                      </a:r>
                      <a:r>
                        <a:rPr sz="1200" dirty="0" err="1" smtClean="0">
                          <a:latin typeface="Arial"/>
                          <a:cs typeface="Arial"/>
                        </a:rPr>
                        <a:t>и</a:t>
                      </a:r>
                      <a:r>
                        <a:rPr sz="1200" dirty="0" smtClean="0">
                          <a:latin typeface="Arial"/>
                          <a:cs typeface="Arial"/>
                        </a:rPr>
                        <a:t> 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рекомендациями</a:t>
                      </a: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200" dirty="0" smtClean="0">
                          <a:latin typeface="Arial"/>
                          <a:cs typeface="Arial"/>
                        </a:rPr>
                        <a:t>Острякова</a:t>
                      </a:r>
                      <a:r>
                        <a:rPr lang="ru-RU" sz="1200" baseline="0" dirty="0" smtClean="0">
                          <a:latin typeface="Arial"/>
                          <a:cs typeface="Arial"/>
                        </a:rPr>
                        <a:t> И.А. </a:t>
                      </a:r>
                      <a:endParaRPr lang="ru-RU" sz="1200" dirty="0" smtClean="0">
                        <a:latin typeface="Arial"/>
                        <a:cs typeface="Arial"/>
                      </a:endParaRPr>
                    </a:p>
                    <a:p>
                      <a:pPr marL="5841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200" dirty="0" smtClean="0">
                          <a:latin typeface="Arial"/>
                          <a:cs typeface="Arial"/>
                        </a:rPr>
                        <a:t>Шумихина М.А.</a:t>
                      </a:r>
                    </a:p>
                    <a:p>
                      <a:pPr marL="5841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200" dirty="0" smtClean="0">
                          <a:latin typeface="Arial"/>
                          <a:cs typeface="Arial"/>
                        </a:rPr>
                        <a:t>Дуплинская</a:t>
                      </a:r>
                      <a:r>
                        <a:rPr lang="ru-RU" sz="1200" baseline="0" dirty="0" smtClean="0">
                          <a:latin typeface="Arial"/>
                          <a:cs typeface="Arial"/>
                        </a:rPr>
                        <a:t> Т.Б.</a:t>
                      </a:r>
                    </a:p>
                    <a:p>
                      <a:pPr marL="5841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200" baseline="0" dirty="0" smtClean="0">
                          <a:latin typeface="Arial"/>
                          <a:cs typeface="Arial"/>
                        </a:rPr>
                        <a:t>Кузнецова О.В.</a:t>
                      </a:r>
                    </a:p>
                    <a:p>
                      <a:pPr marL="5841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200" baseline="0" dirty="0" smtClean="0">
                          <a:latin typeface="Arial"/>
                          <a:cs typeface="Arial"/>
                        </a:rPr>
                        <a:t>Астахова Ю.И.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200" dirty="0" err="1" smtClean="0">
                          <a:latin typeface="Arial"/>
                          <a:cs typeface="Arial"/>
                        </a:rPr>
                        <a:t>Зам.директора</a:t>
                      </a:r>
                      <a:r>
                        <a:rPr lang="ru-RU" sz="1200" baseline="0" dirty="0" smtClean="0">
                          <a:latin typeface="Arial"/>
                          <a:cs typeface="Arial"/>
                        </a:rPr>
                        <a:t> по УВР,ВР, БЖ</a:t>
                      </a:r>
                      <a:endParaRPr lang="ru-RU" sz="1200" spc="-10" dirty="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200" spc="-15" dirty="0" smtClean="0">
                          <a:latin typeface="Arial"/>
                          <a:cs typeface="Arial"/>
                        </a:rPr>
                        <a:t>01.03.2024-13.11.2024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9296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200" b="1" spc="-5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5.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200" spc="-10" dirty="0">
                          <a:latin typeface="Arial"/>
                          <a:cs typeface="Arial"/>
                        </a:rPr>
                        <a:t>Сдача</a:t>
                      </a:r>
                      <a:r>
                        <a:rPr sz="1200" spc="5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200" spc="5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 err="1">
                          <a:latin typeface="Arial"/>
                          <a:cs typeface="Arial"/>
                        </a:rPr>
                        <a:t>проверка</a:t>
                      </a:r>
                      <a:r>
                        <a:rPr sz="1200" spc="5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 err="1" smtClean="0">
                          <a:latin typeface="Arial"/>
                          <a:cs typeface="Arial"/>
                        </a:rPr>
                        <a:t>материалов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200" dirty="0" smtClean="0">
                          <a:latin typeface="Arial"/>
                          <a:cs typeface="Arial"/>
                        </a:rPr>
                        <a:t>Острякова</a:t>
                      </a:r>
                      <a:r>
                        <a:rPr lang="ru-RU" sz="1200" baseline="0" dirty="0" smtClean="0">
                          <a:latin typeface="Arial"/>
                          <a:cs typeface="Arial"/>
                        </a:rPr>
                        <a:t> И.А. </a:t>
                      </a:r>
                      <a:endParaRPr lang="ru-RU" sz="1200" dirty="0" smtClean="0">
                        <a:latin typeface="Arial"/>
                        <a:cs typeface="Arial"/>
                      </a:endParaRPr>
                    </a:p>
                    <a:p>
                      <a:pPr marL="5841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200" dirty="0" smtClean="0">
                          <a:latin typeface="Arial"/>
                          <a:cs typeface="Arial"/>
                        </a:rPr>
                        <a:t>Шумихина М.А.</a:t>
                      </a:r>
                    </a:p>
                    <a:p>
                      <a:pPr marL="5841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200" dirty="0" smtClean="0">
                          <a:latin typeface="Arial"/>
                          <a:cs typeface="Arial"/>
                        </a:rPr>
                        <a:t>Дуплинская</a:t>
                      </a:r>
                      <a:r>
                        <a:rPr lang="ru-RU" sz="1200" baseline="0" dirty="0" smtClean="0">
                          <a:latin typeface="Arial"/>
                          <a:cs typeface="Arial"/>
                        </a:rPr>
                        <a:t> Т.Б.</a:t>
                      </a:r>
                    </a:p>
                    <a:p>
                      <a:pPr marL="5841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200" baseline="0" dirty="0" smtClean="0">
                          <a:latin typeface="Arial"/>
                          <a:cs typeface="Arial"/>
                        </a:rPr>
                        <a:t>Кузнецова О.В.</a:t>
                      </a:r>
                    </a:p>
                    <a:p>
                      <a:pPr marL="58419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200" baseline="0" dirty="0" smtClean="0">
                          <a:latin typeface="Arial"/>
                          <a:cs typeface="Arial"/>
                        </a:rPr>
                        <a:t>Астахова Ю.И.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200" dirty="0" err="1" smtClean="0">
                          <a:latin typeface="Arial"/>
                          <a:cs typeface="Arial"/>
                        </a:rPr>
                        <a:t>Зам.директора</a:t>
                      </a:r>
                      <a:r>
                        <a:rPr lang="ru-RU" sz="1200" baseline="0" dirty="0" smtClean="0">
                          <a:latin typeface="Arial"/>
                          <a:cs typeface="Arial"/>
                        </a:rPr>
                        <a:t> по УВР,ВР, БЖ</a:t>
                      </a:r>
                      <a:endParaRPr lang="ru-RU" sz="1200" spc="-10" dirty="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ru-RU" sz="1200" spc="-15" dirty="0" smtClean="0">
                          <a:latin typeface="Arial"/>
                          <a:cs typeface="Arial"/>
                        </a:rPr>
                        <a:t>01.03.2024-13.11.2024</a:t>
                      </a:r>
                    </a:p>
                  </a:txBody>
                  <a:tcPr marL="0" marR="0" marT="825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81632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200" b="1" spc="-5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6.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ru-RU" sz="1200" dirty="0" smtClean="0">
                          <a:latin typeface="Arial"/>
                          <a:cs typeface="Arial"/>
                        </a:rPr>
                        <a:t>Сдача и обработка </a:t>
                      </a:r>
                      <a:r>
                        <a:rPr lang="ru-RU" sz="1200" dirty="0" err="1" smtClean="0">
                          <a:latin typeface="Arial"/>
                          <a:cs typeface="Arial"/>
                        </a:rPr>
                        <a:t>внутришкольных</a:t>
                      </a:r>
                      <a:r>
                        <a:rPr lang="ru-RU" sz="1200" dirty="0" smtClean="0">
                          <a:latin typeface="Arial"/>
                          <a:cs typeface="Arial"/>
                        </a:rPr>
                        <a:t> отчетов посредством заполнения Яндекс-форм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ru-RU" sz="1200" spc="-5" dirty="0" smtClean="0">
                          <a:latin typeface="Arial"/>
                          <a:cs typeface="Arial"/>
                        </a:rPr>
                        <a:t>Шумихина М.АК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ru-RU" sz="1200" spc="-5" dirty="0" err="1" smtClean="0">
                          <a:latin typeface="Arial"/>
                          <a:cs typeface="Arial"/>
                        </a:rPr>
                        <a:t>Зам.директора</a:t>
                      </a:r>
                      <a:r>
                        <a:rPr lang="ru-RU" sz="1200" spc="-5" baseline="0" dirty="0" smtClean="0">
                          <a:latin typeface="Arial"/>
                          <a:cs typeface="Arial"/>
                        </a:rPr>
                        <a:t> по УВР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ru-RU" sz="1200" spc="-15" dirty="0" smtClean="0">
                          <a:latin typeface="Arial"/>
                          <a:cs typeface="Arial"/>
                        </a:rPr>
                        <a:t>01.03.2024-13.11.2024</a:t>
                      </a: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108687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200" b="1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7.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Мониторинг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результатов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реализации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лин-проекта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ru-RU" sz="1200" dirty="0" smtClean="0">
                          <a:latin typeface="Arial"/>
                          <a:cs typeface="Arial"/>
                        </a:rPr>
                        <a:t>Кукшенева И. В.</a:t>
                      </a:r>
                    </a:p>
                    <a:p>
                      <a:pPr marL="58419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ru-RU" sz="1200" dirty="0" smtClean="0">
                          <a:latin typeface="Arial"/>
                          <a:cs typeface="Arial"/>
                        </a:rPr>
                        <a:t>Войцеховская О. С.</a:t>
                      </a:r>
                    </a:p>
                    <a:p>
                      <a:pPr marL="58419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ru-RU" sz="1200" dirty="0" smtClean="0">
                          <a:latin typeface="Arial"/>
                          <a:cs typeface="Arial"/>
                        </a:rPr>
                        <a:t>Новикова С. А.</a:t>
                      </a:r>
                    </a:p>
                    <a:p>
                      <a:pPr marL="58419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ru-RU" sz="1200" dirty="0" smtClean="0">
                          <a:latin typeface="Arial"/>
                          <a:cs typeface="Arial"/>
                        </a:rPr>
                        <a:t>Безрукова А. С.</a:t>
                      </a:r>
                    </a:p>
                    <a:p>
                      <a:pPr marL="58419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ru-RU" sz="1200" spc="-5" dirty="0" smtClean="0">
                          <a:latin typeface="Arial"/>
                          <a:cs typeface="Arial"/>
                        </a:rPr>
                        <a:t>Заместители</a:t>
                      </a:r>
                      <a:r>
                        <a:rPr lang="ru-RU" sz="1200" spc="-5" baseline="0" dirty="0" smtClean="0">
                          <a:latin typeface="Arial"/>
                          <a:cs typeface="Arial"/>
                        </a:rPr>
                        <a:t> директора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ru-RU" sz="1200" spc="-15" dirty="0" smtClean="0">
                          <a:latin typeface="Arial"/>
                          <a:cs typeface="Arial"/>
                        </a:rPr>
                        <a:t>14.11.2024-30.11.2024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4308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spc="-5" dirty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8.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Закрытие</a:t>
                      </a:r>
                      <a:r>
                        <a:rPr sz="12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лин-проекта</a:t>
                      </a: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58419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-1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Комбарова Т. В.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58419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lang="ru-RU" sz="1200" spc="-5" dirty="0" smtClean="0">
                          <a:latin typeface="Arial"/>
                          <a:cs typeface="Arial"/>
                        </a:rPr>
                        <a:t>директор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lang="ru-RU" sz="1200" spc="-25" dirty="0" smtClean="0">
                          <a:latin typeface="Arial"/>
                          <a:cs typeface="Arial"/>
                        </a:rPr>
                        <a:t>31.11.2023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рань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Ясность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329</TotalTime>
  <Words>470</Words>
  <Application>Microsoft Office PowerPoint</Application>
  <PresentationFormat>Экран (4:3)</PresentationFormat>
  <Paragraphs>196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Грань</vt:lpstr>
      <vt:lpstr>Ясность</vt:lpstr>
      <vt:lpstr>Презентация PowerPoint</vt:lpstr>
      <vt:lpstr>Паспорт проекта</vt:lpstr>
      <vt:lpstr>ЛИН-ПРОЕКТ</vt:lpstr>
      <vt:lpstr>ЛИН-ПРОЕКТ</vt:lpstr>
      <vt:lpstr>ЛИН-ПРОЕКТ</vt:lpstr>
      <vt:lpstr>ЛИН-ПРОЕКТ</vt:lpstr>
      <vt:lpstr>План мероприятий по устранению проблем и потерь</vt:lpstr>
      <vt:lpstr>Выявленные проблемы</vt:lpstr>
      <vt:lpstr>План мероприятий</vt:lpstr>
      <vt:lpstr>Планируемые результаты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Вера Анатольевна</dc:creator>
  <cp:lastModifiedBy>Вера Анатольевна</cp:lastModifiedBy>
  <cp:revision>45</cp:revision>
  <dcterms:created xsi:type="dcterms:W3CDTF">2021-03-30T03:29:53Z</dcterms:created>
  <dcterms:modified xsi:type="dcterms:W3CDTF">2024-01-10T07:35:59Z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2020-11-27T00:00:00Z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2021-03-30T00:00:00Z</vt:filetime>
  </property>
</Properties>
</file>